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Lst>
  <p:sldSz cx="16256000" cy="9144000"/>
  <p:notesSz cx="6858000" cy="9144000"/>
  <p:defaultTextStyle>
    <a:lvl1pPr defTabSz="457200">
      <a:defRPr sz="1200">
        <a:latin typeface="Helvetica"/>
        <a:ea typeface="Helvetica"/>
        <a:cs typeface="Helvetica"/>
        <a:sym typeface="Helvetica"/>
      </a:defRPr>
    </a:lvl1pPr>
    <a:lvl2pPr indent="228600" defTabSz="457200">
      <a:defRPr sz="1200">
        <a:latin typeface="Helvetica"/>
        <a:ea typeface="Helvetica"/>
        <a:cs typeface="Helvetica"/>
        <a:sym typeface="Helvetica"/>
      </a:defRPr>
    </a:lvl2pPr>
    <a:lvl3pPr indent="457200" defTabSz="457200">
      <a:defRPr sz="1200">
        <a:latin typeface="Helvetica"/>
        <a:ea typeface="Helvetica"/>
        <a:cs typeface="Helvetica"/>
        <a:sym typeface="Helvetica"/>
      </a:defRPr>
    </a:lvl3pPr>
    <a:lvl4pPr indent="685800" defTabSz="457200">
      <a:defRPr sz="1200">
        <a:latin typeface="Helvetica"/>
        <a:ea typeface="Helvetica"/>
        <a:cs typeface="Helvetica"/>
        <a:sym typeface="Helvetica"/>
      </a:defRPr>
    </a:lvl4pPr>
    <a:lvl5pPr indent="914400" defTabSz="457200">
      <a:defRPr sz="1200">
        <a:latin typeface="Helvetica"/>
        <a:ea typeface="Helvetica"/>
        <a:cs typeface="Helvetica"/>
        <a:sym typeface="Helvetica"/>
      </a:defRPr>
    </a:lvl5pPr>
    <a:lvl6pPr indent="1143000" defTabSz="457200">
      <a:defRPr sz="1200">
        <a:latin typeface="Helvetica"/>
        <a:ea typeface="Helvetica"/>
        <a:cs typeface="Helvetica"/>
        <a:sym typeface="Helvetica"/>
      </a:defRPr>
    </a:lvl6pPr>
    <a:lvl7pPr indent="1371600" defTabSz="457200">
      <a:defRPr sz="1200">
        <a:latin typeface="Helvetica"/>
        <a:ea typeface="Helvetica"/>
        <a:cs typeface="Helvetica"/>
        <a:sym typeface="Helvetica"/>
      </a:defRPr>
    </a:lvl7pPr>
    <a:lvl8pPr indent="1600200" defTabSz="457200">
      <a:defRPr sz="1200">
        <a:latin typeface="Helvetica"/>
        <a:ea typeface="Helvetica"/>
        <a:cs typeface="Helvetica"/>
        <a:sym typeface="Helvetica"/>
      </a:defRPr>
    </a:lvl8pPr>
    <a:lvl9pPr indent="1828800" defTabSz="457200">
      <a:defRPr sz="1200">
        <a:latin typeface="Helvetica"/>
        <a:ea typeface="Helvetica"/>
        <a:cs typeface="Helvetica"/>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4A9BC294-FFE2-49D5-8D69-9E1BD2C41BD5}"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Calibri"/>
          <a:ea typeface="Calibri"/>
          <a:cs typeface="Calibri"/>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5" d="100"/>
          <a:sy n="65" d="100"/>
        </p:scale>
        <p:origin x="-144" y="-176"/>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1" name="Shape 5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21833616"/>
      </p:ext>
    </p:extLst>
  </p:cSld>
  <p:clrMap bg1="lt1" tx1="dk1" bg2="lt2" tx2="dk2" accent1="accent1" accent2="accent2" accent3="accent3" accent4="accent4" accent5="accent5" accent6="accent6" hlink="hlink" folHlink="folHlink"/>
  <p:notesStyle>
    <a:lvl1pPr defTabSz="546100">
      <a:defRPr sz="2000">
        <a:latin typeface="Lucida Grande"/>
        <a:ea typeface="Lucida Grande"/>
        <a:cs typeface="Lucida Grande"/>
        <a:sym typeface="Lucida Grande"/>
      </a:defRPr>
    </a:lvl1pPr>
    <a:lvl2pPr indent="228600" defTabSz="546100">
      <a:defRPr sz="2000">
        <a:latin typeface="Lucida Grande"/>
        <a:ea typeface="Lucida Grande"/>
        <a:cs typeface="Lucida Grande"/>
        <a:sym typeface="Lucida Grande"/>
      </a:defRPr>
    </a:lvl2pPr>
    <a:lvl3pPr indent="457200" defTabSz="546100">
      <a:defRPr sz="2000">
        <a:latin typeface="Lucida Grande"/>
        <a:ea typeface="Lucida Grande"/>
        <a:cs typeface="Lucida Grande"/>
        <a:sym typeface="Lucida Grande"/>
      </a:defRPr>
    </a:lvl3pPr>
    <a:lvl4pPr indent="685800" defTabSz="546100">
      <a:defRPr sz="2000">
        <a:latin typeface="Lucida Grande"/>
        <a:ea typeface="Lucida Grande"/>
        <a:cs typeface="Lucida Grande"/>
        <a:sym typeface="Lucida Grande"/>
      </a:defRPr>
    </a:lvl4pPr>
    <a:lvl5pPr indent="914400" defTabSz="546100">
      <a:defRPr sz="2000">
        <a:latin typeface="Lucida Grande"/>
        <a:ea typeface="Lucida Grande"/>
        <a:cs typeface="Lucida Grande"/>
        <a:sym typeface="Lucida Grande"/>
      </a:defRPr>
    </a:lvl5pPr>
    <a:lvl6pPr indent="1143000" defTabSz="546100">
      <a:defRPr sz="2000">
        <a:latin typeface="Lucida Grande"/>
        <a:ea typeface="Lucida Grande"/>
        <a:cs typeface="Lucida Grande"/>
        <a:sym typeface="Lucida Grande"/>
      </a:defRPr>
    </a:lvl6pPr>
    <a:lvl7pPr indent="1371600" defTabSz="546100">
      <a:defRPr sz="2000">
        <a:latin typeface="Lucida Grande"/>
        <a:ea typeface="Lucida Grande"/>
        <a:cs typeface="Lucida Grande"/>
        <a:sym typeface="Lucida Grande"/>
      </a:defRPr>
    </a:lvl7pPr>
    <a:lvl8pPr indent="1600200" defTabSz="546100">
      <a:defRPr sz="2000">
        <a:latin typeface="Lucida Grande"/>
        <a:ea typeface="Lucida Grande"/>
        <a:cs typeface="Lucida Grande"/>
        <a:sym typeface="Lucida Grande"/>
      </a:defRPr>
    </a:lvl8pPr>
    <a:lvl9pPr indent="1828800" defTabSz="546100">
      <a:defRPr sz="20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6" name="Shape 6"/>
          <p:cNvSpPr>
            <a:spLocks noGrp="1"/>
          </p:cNvSpPr>
          <p:nvPr>
            <p:ph type="title"/>
          </p:nvPr>
        </p:nvSpPr>
        <p:spPr>
          <a:xfrm>
            <a:off x="1155700" y="1536700"/>
            <a:ext cx="13931900" cy="3086100"/>
          </a:xfrm>
          <a:prstGeom prst="rect">
            <a:avLst/>
          </a:prstGeom>
        </p:spPr>
        <p:txBody>
          <a:bodyPr lIns="38100" tIns="38100" rIns="38100" bIns="38100" anchor="b"/>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7" name="Shape 7"/>
          <p:cNvSpPr>
            <a:spLocks noGrp="1"/>
          </p:cNvSpPr>
          <p:nvPr>
            <p:ph type="body" idx="1"/>
          </p:nvPr>
        </p:nvSpPr>
        <p:spPr>
          <a:xfrm>
            <a:off x="1155700" y="4711700"/>
            <a:ext cx="13931900" cy="1054100"/>
          </a:xfrm>
          <a:prstGeom prst="rect">
            <a:avLst/>
          </a:prstGeom>
        </p:spPr>
        <p:txBody>
          <a:bodyPr lIns="38100" tIns="38100" rIns="38100" bIns="38100"/>
          <a:lstStyle>
            <a:lvl1pPr marL="0" marR="0" indent="0" algn="ctr" defTabSz="546100">
              <a:spcBef>
                <a:spcPts val="0"/>
              </a:spcBef>
              <a:buClrTx/>
              <a:buSzTx/>
              <a:buFontTx/>
              <a:buNone/>
              <a:defRPr sz="3200">
                <a:solidFill>
                  <a:srgbClr val="FFFFFF"/>
                </a:solidFill>
                <a:uFillTx/>
                <a:latin typeface="+mn-lt"/>
                <a:ea typeface="+mn-ea"/>
                <a:cs typeface="+mn-cs"/>
                <a:sym typeface="Gill Sans"/>
              </a:defRPr>
            </a:lvl1pPr>
            <a:lvl2pPr marL="0" marR="0" indent="0" algn="ctr" defTabSz="546100">
              <a:spcBef>
                <a:spcPts val="0"/>
              </a:spcBef>
              <a:buClrTx/>
              <a:buSzTx/>
              <a:buFontTx/>
              <a:buNone/>
              <a:defRPr sz="3200">
                <a:solidFill>
                  <a:srgbClr val="FFFFFF"/>
                </a:solidFill>
                <a:uFillTx/>
                <a:latin typeface="+mn-lt"/>
                <a:ea typeface="+mn-ea"/>
                <a:cs typeface="+mn-cs"/>
                <a:sym typeface="Gill Sans"/>
              </a:defRPr>
            </a:lvl2pPr>
            <a:lvl3pPr marL="0" marR="0" indent="0" algn="ctr" defTabSz="546100">
              <a:spcBef>
                <a:spcPts val="0"/>
              </a:spcBef>
              <a:buClrTx/>
              <a:buSzTx/>
              <a:buFontTx/>
              <a:buNone/>
              <a:defRPr sz="3200">
                <a:solidFill>
                  <a:srgbClr val="FFFFFF"/>
                </a:solidFill>
                <a:uFillTx/>
                <a:latin typeface="+mn-lt"/>
                <a:ea typeface="+mn-ea"/>
                <a:cs typeface="+mn-cs"/>
                <a:sym typeface="Gill Sans"/>
              </a:defRPr>
            </a:lvl3pPr>
            <a:lvl4pPr marL="0" marR="0" indent="0" algn="ctr" defTabSz="546100">
              <a:spcBef>
                <a:spcPts val="0"/>
              </a:spcBef>
              <a:buClrTx/>
              <a:buSzTx/>
              <a:buFontTx/>
              <a:buNone/>
              <a:defRPr sz="3200">
                <a:solidFill>
                  <a:srgbClr val="FFFFFF"/>
                </a:solidFill>
                <a:uFillTx/>
                <a:latin typeface="+mn-lt"/>
                <a:ea typeface="+mn-ea"/>
                <a:cs typeface="+mn-cs"/>
                <a:sym typeface="Gill Sans"/>
              </a:defRPr>
            </a:lvl4pPr>
            <a:lvl5pPr marL="0" marR="0" indent="0" algn="ctr" defTabSz="546100">
              <a:spcBef>
                <a:spcPts val="0"/>
              </a:spcBef>
              <a:buClrTx/>
              <a:buSzTx/>
              <a:buFontTx/>
              <a:buNone/>
              <a:defRPr sz="3200">
                <a:solidFill>
                  <a:srgbClr val="FFFFFF"/>
                </a:solidFill>
                <a:uFillTx/>
                <a:latin typeface="+mn-lt"/>
                <a:ea typeface="+mn-ea"/>
                <a:cs typeface="+mn-cs"/>
                <a:sym typeface="Gill Sans"/>
              </a:defRPr>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27" name="Black_photo-v-1.pdf"/>
          <p:cNvPicPr/>
          <p:nvPr/>
        </p:nvPicPr>
        <p:blipFill>
          <a:blip r:embed="rId2">
            <a:extLst/>
          </a:blip>
          <a:stretch>
            <a:fillRect/>
          </a:stretch>
        </p:blipFill>
        <p:spPr>
          <a:xfrm>
            <a:off x="0" y="0"/>
            <a:ext cx="16256001" cy="9144001"/>
          </a:xfrm>
          <a:prstGeom prst="rect">
            <a:avLst/>
          </a:prstGeom>
          <a:ln w="12700">
            <a:miter lim="400000"/>
          </a:ln>
        </p:spPr>
      </p:pic>
      <p:sp>
        <p:nvSpPr>
          <p:cNvPr id="28" name="Shape 28"/>
          <p:cNvSpPr>
            <a:spLocks noGrp="1"/>
          </p:cNvSpPr>
          <p:nvPr>
            <p:ph type="title"/>
          </p:nvPr>
        </p:nvSpPr>
        <p:spPr>
          <a:xfrm>
            <a:off x="1155700" y="1435100"/>
            <a:ext cx="8369300" cy="3086100"/>
          </a:xfrm>
          <a:prstGeom prst="rect">
            <a:avLst/>
          </a:prstGeom>
        </p:spPr>
        <p:txBody>
          <a:bodyPr lIns="38100" tIns="38100" rIns="38100" bIns="38100" anchor="b"/>
          <a:lstStyle>
            <a:lvl1pPr marL="0" marR="0" defTabSz="546100">
              <a:defRPr sz="6400">
                <a:solidFill>
                  <a:srgbClr val="FFFFFF"/>
                </a:solidFill>
                <a:uFillTx/>
                <a:latin typeface="+mn-lt"/>
                <a:ea typeface="+mn-ea"/>
                <a:cs typeface="+mn-cs"/>
                <a:sym typeface="Gill Sans"/>
              </a:defRPr>
            </a:lvl1pPr>
          </a:lstStyle>
          <a:p>
            <a:pPr lvl="0">
              <a:defRPr sz="1800">
                <a:solidFill>
                  <a:srgbClr val="000000"/>
                </a:solidFill>
              </a:defRPr>
            </a:pPr>
            <a:r>
              <a:rPr sz="6400">
                <a:solidFill>
                  <a:srgbClr val="FFFFFF"/>
                </a:solidFill>
              </a:rPr>
              <a:t>Title Text</a:t>
            </a:r>
          </a:p>
        </p:txBody>
      </p:sp>
      <p:sp>
        <p:nvSpPr>
          <p:cNvPr id="29" name="Shape 29"/>
          <p:cNvSpPr>
            <a:spLocks noGrp="1"/>
          </p:cNvSpPr>
          <p:nvPr>
            <p:ph type="body" idx="1"/>
          </p:nvPr>
        </p:nvSpPr>
        <p:spPr>
          <a:xfrm>
            <a:off x="1155700" y="4597400"/>
            <a:ext cx="8369300" cy="3086100"/>
          </a:xfrm>
          <a:prstGeom prst="rect">
            <a:avLst/>
          </a:prstGeom>
        </p:spPr>
        <p:txBody>
          <a:bodyPr lIns="38100" tIns="38100" rIns="38100" bIns="38100"/>
          <a:lstStyle>
            <a:lvl1pPr marL="0" marR="0" indent="0" algn="ctr" defTabSz="546100">
              <a:spcBef>
                <a:spcPts val="0"/>
              </a:spcBef>
              <a:buClrTx/>
              <a:buSzTx/>
              <a:buFontTx/>
              <a:buNone/>
              <a:defRPr sz="3000">
                <a:solidFill>
                  <a:srgbClr val="FFFFFF"/>
                </a:solidFill>
                <a:uFillTx/>
                <a:latin typeface="+mn-lt"/>
                <a:ea typeface="+mn-ea"/>
                <a:cs typeface="+mn-cs"/>
                <a:sym typeface="Gill Sans"/>
              </a:defRPr>
            </a:lvl1pPr>
            <a:lvl2pPr marL="0" marR="0" indent="0" algn="ctr" defTabSz="546100">
              <a:spcBef>
                <a:spcPts val="0"/>
              </a:spcBef>
              <a:buClrTx/>
              <a:buSzTx/>
              <a:buFontTx/>
              <a:buNone/>
              <a:defRPr sz="3000">
                <a:solidFill>
                  <a:srgbClr val="FFFFFF"/>
                </a:solidFill>
                <a:uFillTx/>
                <a:latin typeface="+mn-lt"/>
                <a:ea typeface="+mn-ea"/>
                <a:cs typeface="+mn-cs"/>
                <a:sym typeface="Gill Sans"/>
              </a:defRPr>
            </a:lvl2pPr>
            <a:lvl3pPr marL="0" marR="0" indent="0" algn="ctr" defTabSz="546100">
              <a:spcBef>
                <a:spcPts val="0"/>
              </a:spcBef>
              <a:buClrTx/>
              <a:buSzTx/>
              <a:buFontTx/>
              <a:buNone/>
              <a:defRPr sz="3000">
                <a:solidFill>
                  <a:srgbClr val="FFFFFF"/>
                </a:solidFill>
                <a:uFillTx/>
                <a:latin typeface="+mn-lt"/>
                <a:ea typeface="+mn-ea"/>
                <a:cs typeface="+mn-cs"/>
                <a:sym typeface="Gill Sans"/>
              </a:defRPr>
            </a:lvl3pPr>
            <a:lvl4pPr marL="0" marR="0" indent="0" algn="ctr" defTabSz="546100">
              <a:spcBef>
                <a:spcPts val="0"/>
              </a:spcBef>
              <a:buClrTx/>
              <a:buSzTx/>
              <a:buFontTx/>
              <a:buNone/>
              <a:defRPr sz="3000">
                <a:solidFill>
                  <a:srgbClr val="FFFFFF"/>
                </a:solidFill>
                <a:uFillTx/>
                <a:latin typeface="+mn-lt"/>
                <a:ea typeface="+mn-ea"/>
                <a:cs typeface="+mn-cs"/>
                <a:sym typeface="Gill Sans"/>
              </a:defRPr>
            </a:lvl4pPr>
            <a:lvl5pPr marL="0" marR="0" indent="0" algn="ctr" defTabSz="546100">
              <a:spcBef>
                <a:spcPts val="0"/>
              </a:spcBef>
              <a:buClrTx/>
              <a:buSzTx/>
              <a:buFontTx/>
              <a:buNone/>
              <a:defRPr sz="3000">
                <a:solidFill>
                  <a:srgbClr val="FFFFFF"/>
                </a:solidFill>
                <a:uFillTx/>
                <a:latin typeface="+mn-lt"/>
                <a:ea typeface="+mn-ea"/>
                <a:cs typeface="+mn-cs"/>
                <a:sym typeface="Gill Sans"/>
              </a:defRPr>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bg>
      <p:bgPr>
        <a:solidFill>
          <a:srgbClr val="000000"/>
        </a:solidFill>
        <a:effectLst/>
      </p:bgPr>
    </p:bg>
    <p:spTree>
      <p:nvGrpSpPr>
        <p:cNvPr id="1" name=""/>
        <p:cNvGrpSpPr/>
        <p:nvPr/>
      </p:nvGrpSpPr>
      <p:grpSpPr>
        <a:xfrm>
          <a:off x="0" y="0"/>
          <a:ext cx="0" cy="0"/>
          <a:chOff x="0" y="0"/>
          <a:chExt cx="0" cy="0"/>
        </a:xfrm>
      </p:grpSpPr>
      <p:sp>
        <p:nvSpPr>
          <p:cNvPr id="31" name="Shape 31"/>
          <p:cNvSpPr>
            <a:spLocks noGrp="1"/>
          </p:cNvSpPr>
          <p:nvPr>
            <p:ph type="title"/>
          </p:nvPr>
        </p:nvSpPr>
        <p:spPr>
          <a:xfrm>
            <a:off x="1155700" y="1435100"/>
            <a:ext cx="8369300" cy="3086100"/>
          </a:xfrm>
          <a:prstGeom prst="rect">
            <a:avLst/>
          </a:prstGeom>
        </p:spPr>
        <p:txBody>
          <a:bodyPr lIns="38100" tIns="38100" rIns="38100" bIns="38100" anchor="b"/>
          <a:lstStyle>
            <a:lvl1pPr marL="0" marR="0" defTabSz="546100">
              <a:defRPr sz="6400">
                <a:solidFill>
                  <a:srgbClr val="FFFFFF"/>
                </a:solidFill>
                <a:uFillTx/>
                <a:latin typeface="+mn-lt"/>
                <a:ea typeface="+mn-ea"/>
                <a:cs typeface="+mn-cs"/>
                <a:sym typeface="Gill Sans"/>
              </a:defRPr>
            </a:lvl1pPr>
          </a:lstStyle>
          <a:p>
            <a:pPr lvl="0">
              <a:defRPr sz="1800">
                <a:solidFill>
                  <a:srgbClr val="000000"/>
                </a:solidFill>
              </a:defRPr>
            </a:pPr>
            <a:r>
              <a:rPr sz="6400">
                <a:solidFill>
                  <a:srgbClr val="FFFFFF"/>
                </a:solidFill>
              </a:rPr>
              <a:t>Title Text</a:t>
            </a:r>
          </a:p>
        </p:txBody>
      </p:sp>
      <p:sp>
        <p:nvSpPr>
          <p:cNvPr id="32" name="Shape 32"/>
          <p:cNvSpPr>
            <a:spLocks noGrp="1"/>
          </p:cNvSpPr>
          <p:nvPr>
            <p:ph type="body" idx="1"/>
          </p:nvPr>
        </p:nvSpPr>
        <p:spPr>
          <a:xfrm>
            <a:off x="1155700" y="4597400"/>
            <a:ext cx="8369300" cy="3086100"/>
          </a:xfrm>
          <a:prstGeom prst="rect">
            <a:avLst/>
          </a:prstGeom>
        </p:spPr>
        <p:txBody>
          <a:bodyPr lIns="38100" tIns="38100" rIns="38100" bIns="38100"/>
          <a:lstStyle>
            <a:lvl1pPr marL="0" marR="0" indent="0" algn="ctr" defTabSz="546100">
              <a:spcBef>
                <a:spcPts val="0"/>
              </a:spcBef>
              <a:buClrTx/>
              <a:buSzTx/>
              <a:buFontTx/>
              <a:buNone/>
              <a:defRPr sz="3000">
                <a:solidFill>
                  <a:srgbClr val="FFFFFF"/>
                </a:solidFill>
                <a:uFillTx/>
                <a:latin typeface="+mn-lt"/>
                <a:ea typeface="+mn-ea"/>
                <a:cs typeface="+mn-cs"/>
                <a:sym typeface="Gill Sans"/>
              </a:defRPr>
            </a:lvl1pPr>
            <a:lvl2pPr marL="0" marR="0" indent="0" algn="ctr" defTabSz="546100">
              <a:spcBef>
                <a:spcPts val="0"/>
              </a:spcBef>
              <a:buClrTx/>
              <a:buSzTx/>
              <a:buFontTx/>
              <a:buNone/>
              <a:defRPr sz="3000">
                <a:solidFill>
                  <a:srgbClr val="FFFFFF"/>
                </a:solidFill>
                <a:uFillTx/>
                <a:latin typeface="+mn-lt"/>
                <a:ea typeface="+mn-ea"/>
                <a:cs typeface="+mn-cs"/>
                <a:sym typeface="Gill Sans"/>
              </a:defRPr>
            </a:lvl2pPr>
            <a:lvl3pPr marL="0" marR="0" indent="0" algn="ctr" defTabSz="546100">
              <a:spcBef>
                <a:spcPts val="0"/>
              </a:spcBef>
              <a:buClrTx/>
              <a:buSzTx/>
              <a:buFontTx/>
              <a:buNone/>
              <a:defRPr sz="3000">
                <a:solidFill>
                  <a:srgbClr val="FFFFFF"/>
                </a:solidFill>
                <a:uFillTx/>
                <a:latin typeface="+mn-lt"/>
                <a:ea typeface="+mn-ea"/>
                <a:cs typeface="+mn-cs"/>
                <a:sym typeface="Gill Sans"/>
              </a:defRPr>
            </a:lvl3pPr>
            <a:lvl4pPr marL="0" marR="0" indent="0" algn="ctr" defTabSz="546100">
              <a:spcBef>
                <a:spcPts val="0"/>
              </a:spcBef>
              <a:buClrTx/>
              <a:buSzTx/>
              <a:buFontTx/>
              <a:buNone/>
              <a:defRPr sz="3000">
                <a:solidFill>
                  <a:srgbClr val="FFFFFF"/>
                </a:solidFill>
                <a:uFillTx/>
                <a:latin typeface="+mn-lt"/>
                <a:ea typeface="+mn-ea"/>
                <a:cs typeface="+mn-cs"/>
                <a:sym typeface="Gill Sans"/>
              </a:defRPr>
            </a:lvl4pPr>
            <a:lvl5pPr marL="0" marR="0" indent="0" algn="ctr" defTabSz="546100">
              <a:spcBef>
                <a:spcPts val="0"/>
              </a:spcBef>
              <a:buClrTx/>
              <a:buSzTx/>
              <a:buFontTx/>
              <a:buNone/>
              <a:defRPr sz="3000">
                <a:solidFill>
                  <a:srgbClr val="FFFFFF"/>
                </a:solidFill>
                <a:uFillTx/>
                <a:latin typeface="+mn-lt"/>
                <a:ea typeface="+mn-ea"/>
                <a:cs typeface="+mn-cs"/>
                <a:sym typeface="Gill Sans"/>
              </a:defRPr>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pic>
        <p:nvPicPr>
          <p:cNvPr id="34" name="Black_photo-bullets-1.pdf"/>
          <p:cNvPicPr/>
          <p:nvPr/>
        </p:nvPicPr>
        <p:blipFill>
          <a:blip r:embed="rId2">
            <a:extLst/>
          </a:blip>
          <a:stretch>
            <a:fillRect/>
          </a:stretch>
        </p:blipFill>
        <p:spPr>
          <a:xfrm>
            <a:off x="0" y="0"/>
            <a:ext cx="16256001" cy="9144001"/>
          </a:xfrm>
          <a:prstGeom prst="rect">
            <a:avLst/>
          </a:prstGeom>
          <a:ln w="12700">
            <a:miter lim="400000"/>
          </a:ln>
        </p:spPr>
      </p:pic>
      <p:sp>
        <p:nvSpPr>
          <p:cNvPr id="35" name="Shape 35"/>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36" name="Shape 36"/>
          <p:cNvSpPr>
            <a:spLocks noGrp="1"/>
          </p:cNvSpPr>
          <p:nvPr>
            <p:ph type="body" idx="1"/>
          </p:nvPr>
        </p:nvSpPr>
        <p:spPr>
          <a:xfrm>
            <a:off x="1155700" y="2603500"/>
            <a:ext cx="68072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bg>
      <p:bgPr>
        <a:solidFill>
          <a:srgbClr val="000000"/>
        </a:solidFill>
        <a:effectLst/>
      </p:bgPr>
    </p:bg>
    <p:spTree>
      <p:nvGrpSpPr>
        <p:cNvPr id="1" name=""/>
        <p:cNvGrpSpPr/>
        <p:nvPr/>
      </p:nvGrpSpPr>
      <p:grpSpPr>
        <a:xfrm>
          <a:off x="0" y="0"/>
          <a:ext cx="0" cy="0"/>
          <a:chOff x="0" y="0"/>
          <a:chExt cx="0" cy="0"/>
        </a:xfrm>
      </p:grpSpPr>
      <p:sp>
        <p:nvSpPr>
          <p:cNvPr id="38" name="Shape 38"/>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39" name="Shape 39"/>
          <p:cNvSpPr>
            <a:spLocks noGrp="1"/>
          </p:cNvSpPr>
          <p:nvPr>
            <p:ph type="body" idx="1"/>
          </p:nvPr>
        </p:nvSpPr>
        <p:spPr>
          <a:xfrm>
            <a:off x="1155700" y="2603500"/>
            <a:ext cx="68072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bg>
      <p:bgPr>
        <a:solidFill>
          <a:srgbClr val="000000"/>
        </a:solidFill>
        <a:effectLst/>
      </p:bgPr>
    </p:bg>
    <p:spTree>
      <p:nvGrpSpPr>
        <p:cNvPr id="1" name=""/>
        <p:cNvGrpSpPr/>
        <p:nvPr/>
      </p:nvGrpSpPr>
      <p:grpSpPr>
        <a:xfrm>
          <a:off x="0" y="0"/>
          <a:ext cx="0" cy="0"/>
          <a:chOff x="0" y="0"/>
          <a:chExt cx="0" cy="0"/>
        </a:xfrm>
      </p:grpSpPr>
      <p:sp>
        <p:nvSpPr>
          <p:cNvPr id="41" name="Shape 41"/>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42" name="Shape 42"/>
          <p:cNvSpPr>
            <a:spLocks noGrp="1"/>
          </p:cNvSpPr>
          <p:nvPr>
            <p:ph type="body" idx="1"/>
          </p:nvPr>
        </p:nvSpPr>
        <p:spPr>
          <a:xfrm>
            <a:off x="8851900" y="2603500"/>
            <a:ext cx="62357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44" name="Shape 44"/>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400">
                <a:solidFill>
                  <a:srgbClr val="FFFFFF"/>
                </a:solidFill>
                <a:uFillTx/>
                <a:latin typeface="+mn-lt"/>
                <a:ea typeface="+mn-ea"/>
                <a:cs typeface="+mn-cs"/>
                <a:sym typeface="Gill Sans"/>
              </a:defRPr>
            </a:lvl1pPr>
          </a:lstStyle>
          <a:p>
            <a:pPr lvl="0">
              <a:defRPr sz="1800">
                <a:solidFill>
                  <a:srgbClr val="000000"/>
                </a:solidFill>
              </a:defRPr>
            </a:pPr>
            <a:r>
              <a:rPr sz="7400">
                <a:solidFill>
                  <a:srgbClr val="FFFFFF"/>
                </a:solidFill>
              </a:rPr>
              <a:t>Title Text</a:t>
            </a:r>
          </a:p>
        </p:txBody>
      </p:sp>
      <p:sp>
        <p:nvSpPr>
          <p:cNvPr id="45" name="Shape 45"/>
          <p:cNvSpPr>
            <a:spLocks noGrp="1"/>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4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4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4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4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400">
                <a:solidFill>
                  <a:srgbClr val="FFFFFF"/>
                </a:solidFill>
                <a:uFillTx/>
                <a:latin typeface="+mn-lt"/>
                <a:ea typeface="+mn-ea"/>
                <a:cs typeface="+mn-cs"/>
                <a:sym typeface="Gill Sans"/>
              </a:defRPr>
            </a:lvl5pPr>
          </a:lstStyle>
          <a:p>
            <a:pPr lvl="0">
              <a:defRPr sz="1800">
                <a:solidFill>
                  <a:srgbClr val="000000"/>
                </a:solidFill>
              </a:defRPr>
            </a:pPr>
            <a:r>
              <a:rPr sz="3400">
                <a:solidFill>
                  <a:srgbClr val="FFFFFF"/>
                </a:solidFill>
              </a:rPr>
              <a:t>Body Level One</a:t>
            </a:r>
          </a:p>
          <a:p>
            <a:pPr lvl="1">
              <a:defRPr sz="1800">
                <a:solidFill>
                  <a:srgbClr val="000000"/>
                </a:solidFill>
              </a:defRPr>
            </a:pPr>
            <a:r>
              <a:rPr sz="3400">
                <a:solidFill>
                  <a:srgbClr val="FFFFFF"/>
                </a:solidFill>
              </a:rPr>
              <a:t>Body Level Two</a:t>
            </a:r>
          </a:p>
          <a:p>
            <a:pPr lvl="2">
              <a:defRPr sz="1800">
                <a:solidFill>
                  <a:srgbClr val="000000"/>
                </a:solidFill>
              </a:defRPr>
            </a:pPr>
            <a:r>
              <a:rPr sz="3400">
                <a:solidFill>
                  <a:srgbClr val="FFFFFF"/>
                </a:solidFill>
              </a:rPr>
              <a:t>Body Level Three</a:t>
            </a:r>
          </a:p>
          <a:p>
            <a:pPr lvl="3">
              <a:defRPr sz="1800">
                <a:solidFill>
                  <a:srgbClr val="000000"/>
                </a:solidFill>
              </a:defRPr>
            </a:pPr>
            <a:r>
              <a:rPr sz="3400">
                <a:solidFill>
                  <a:srgbClr val="FFFFFF"/>
                </a:solidFill>
              </a:rPr>
              <a:t>Body Level Four</a:t>
            </a:r>
          </a:p>
          <a:p>
            <a:pPr lvl="4">
              <a:defRPr sz="1800">
                <a:solidFill>
                  <a:srgbClr val="000000"/>
                </a:solidFill>
              </a:defRPr>
            </a:pPr>
            <a:r>
              <a:rPr sz="3400">
                <a:solidFill>
                  <a:srgbClr val="FFFFFF"/>
                </a:solidFill>
              </a:rPr>
              <a:t>Body Level Five</a:t>
            </a: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Office Theme">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a:uFillTx/>
              </a:defRPr>
            </a:pPr>
            <a:r>
              <a:rPr sz="5800">
                <a:uFill>
                  <a:solidFill/>
                </a:uFill>
              </a:rPr>
              <a:t>Title Text</a:t>
            </a:r>
          </a:p>
        </p:txBody>
      </p:sp>
      <p:sp>
        <p:nvSpPr>
          <p:cNvPr id="48" name="Shape 48"/>
          <p:cNvSpPr>
            <a:spLocks noGrp="1"/>
          </p:cNvSpPr>
          <p:nvPr>
            <p:ph type="body" idx="1"/>
          </p:nvPr>
        </p:nvSpPr>
        <p:spPr>
          <a:prstGeom prst="rect">
            <a:avLst/>
          </a:prstGeom>
        </p:spPr>
        <p:txBody>
          <a:bodyPr/>
          <a:lstStyle>
            <a:lvl2pPr marL="783590" indent="-285750">
              <a:spcBef>
                <a:spcPts val="900"/>
              </a:spcBef>
              <a:buChar char="–"/>
              <a:defRPr sz="3600"/>
            </a:lvl2pPr>
            <a:lvl3pPr marL="1183639" indent="-228600">
              <a:spcBef>
                <a:spcPts val="700"/>
              </a:spcBef>
              <a:defRPr sz="3200"/>
            </a:lvl3pPr>
            <a:lvl4pPr marL="1640839" indent="-228600">
              <a:spcBef>
                <a:spcPts val="600"/>
              </a:spcBef>
              <a:buChar char="–"/>
              <a:defRPr sz="2600"/>
            </a:lvl4pPr>
            <a:lvl5pPr marL="2098039" indent="-228600">
              <a:spcBef>
                <a:spcPts val="600"/>
              </a:spcBef>
              <a:buChar char="»"/>
              <a:defRPr sz="2600"/>
            </a:lvl5pPr>
          </a:lstStyle>
          <a:p>
            <a:pPr lvl="0">
              <a:defRPr sz="1800">
                <a:uFillTx/>
              </a:defRPr>
            </a:pPr>
            <a:r>
              <a:rPr sz="4200">
                <a:uFill>
                  <a:solidFill/>
                </a:uFill>
              </a:rPr>
              <a:t>Body Level One</a:t>
            </a:r>
          </a:p>
          <a:p>
            <a:pPr lvl="1">
              <a:defRPr sz="1800">
                <a:uFillTx/>
              </a:defRPr>
            </a:pPr>
            <a:r>
              <a:rPr sz="3600">
                <a:uFill>
                  <a:solidFill/>
                </a:uFill>
              </a:rPr>
              <a:t>Body Level Two</a:t>
            </a:r>
          </a:p>
          <a:p>
            <a:pPr lvl="2">
              <a:defRPr sz="1800">
                <a:uFillTx/>
              </a:defRPr>
            </a:pPr>
            <a:r>
              <a:rPr sz="3200">
                <a:uFill>
                  <a:solidFill/>
                </a:uFill>
              </a:rPr>
              <a:t>Body Level Three</a:t>
            </a:r>
          </a:p>
          <a:p>
            <a:pPr lvl="3">
              <a:defRPr sz="1800">
                <a:uFillTx/>
              </a:defRPr>
            </a:pPr>
            <a:r>
              <a:rPr sz="2600">
                <a:uFill>
                  <a:solidFill/>
                </a:uFill>
              </a:rPr>
              <a:t>Body Level Four</a:t>
            </a:r>
          </a:p>
          <a:p>
            <a:pPr lvl="4">
              <a:defRPr sz="1800">
                <a:uFillTx/>
              </a:defRPr>
            </a:pPr>
            <a:r>
              <a:rPr sz="2600">
                <a:uFill>
                  <a:solidFill/>
                </a:uFill>
              </a:rPr>
              <a:t>Body Level Five</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9" name="Shape 9"/>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10" name="Shape 10"/>
          <p:cNvSpPr>
            <a:spLocks noGrp="1"/>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6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6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6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6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600">
                <a:solidFill>
                  <a:srgbClr val="FFFFFF"/>
                </a:solidFill>
                <a:uFillTx/>
                <a:latin typeface="+mn-lt"/>
                <a:ea typeface="+mn-ea"/>
                <a:cs typeface="+mn-cs"/>
                <a:sym typeface="Gill Sans"/>
              </a:defRPr>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bg>
      <p:bgPr>
        <a:solidFill>
          <a:srgbClr val="000000"/>
        </a:solidFill>
        <a:effectLst/>
      </p:bgPr>
    </p:bg>
    <p:spTree>
      <p:nvGrpSpPr>
        <p:cNvPr id="1" name=""/>
        <p:cNvGrpSpPr/>
        <p:nvPr/>
      </p:nvGrpSpPr>
      <p:grpSpPr>
        <a:xfrm>
          <a:off x="0" y="0"/>
          <a:ext cx="0" cy="0"/>
          <a:chOff x="0" y="0"/>
          <a:chExt cx="0" cy="0"/>
        </a:xfrm>
      </p:grpSpPr>
      <p:sp>
        <p:nvSpPr>
          <p:cNvPr id="12" name="Shape 12"/>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13" name="Shape 13"/>
          <p:cNvSpPr>
            <a:spLocks noGrp="1"/>
          </p:cNvSpPr>
          <p:nvPr>
            <p:ph type="body" idx="1"/>
          </p:nvPr>
        </p:nvSpPr>
        <p:spPr>
          <a:xfrm>
            <a:off x="1155700" y="2603500"/>
            <a:ext cx="13931900" cy="5702300"/>
          </a:xfrm>
          <a:prstGeom prst="rect">
            <a:avLst/>
          </a:prstGeom>
        </p:spPr>
        <p:txBody>
          <a:bodyPr lIns="38100" tIns="38100" rIns="38100" bIns="38100" numCol="2" spcCol="696595"/>
          <a:lstStyle>
            <a:lvl1pPr marL="685800" marR="0" indent="-469900" defTabSz="546100">
              <a:spcBef>
                <a:spcPts val="35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35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35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35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35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bg>
      <p:bgPr>
        <a:solidFill>
          <a:srgbClr val="000000"/>
        </a:solidFill>
        <a:effectLst/>
      </p:bgPr>
    </p:bg>
    <p:spTree>
      <p:nvGrpSpPr>
        <p:cNvPr id="1" name=""/>
        <p:cNvGrpSpPr/>
        <p:nvPr/>
      </p:nvGrpSpPr>
      <p:grpSpPr>
        <a:xfrm>
          <a:off x="0" y="0"/>
          <a:ext cx="0" cy="0"/>
          <a:chOff x="0" y="0"/>
          <a:chExt cx="0" cy="0"/>
        </a:xfrm>
      </p:grpSpPr>
      <p:sp>
        <p:nvSpPr>
          <p:cNvPr id="15" name="Shape 15"/>
          <p:cNvSpPr>
            <a:spLocks noGrp="1"/>
          </p:cNvSpPr>
          <p:nvPr>
            <p:ph type="body" idx="1"/>
          </p:nvPr>
        </p:nvSpPr>
        <p:spPr>
          <a:xfrm>
            <a:off x="1155700" y="1181100"/>
            <a:ext cx="13931900" cy="6769100"/>
          </a:xfrm>
          <a:prstGeom prst="rect">
            <a:avLst/>
          </a:prstGeom>
        </p:spPr>
        <p:txBody>
          <a:bodyPr lIns="38100" tIns="38100" rIns="38100" bIns="38100" anchor="ctr"/>
          <a:lstStyle>
            <a:lvl1pPr marL="749300" marR="0" indent="-533400" defTabSz="546100">
              <a:spcBef>
                <a:spcPts val="4900"/>
              </a:spcBef>
              <a:buClrTx/>
              <a:buSzPct val="171000"/>
              <a:buFontTx/>
              <a:defRPr sz="3600">
                <a:solidFill>
                  <a:srgbClr val="FFFFFF"/>
                </a:solidFill>
                <a:uFillTx/>
                <a:latin typeface="+mn-lt"/>
                <a:ea typeface="+mn-ea"/>
                <a:cs typeface="+mn-cs"/>
                <a:sym typeface="Gill Sans"/>
              </a:defRPr>
            </a:lvl1pPr>
            <a:lvl2pPr marL="1041400" marR="0" indent="-533400" defTabSz="546100">
              <a:spcBef>
                <a:spcPts val="4900"/>
              </a:spcBef>
              <a:buClrTx/>
              <a:buSzPct val="171000"/>
              <a:buFontTx/>
              <a:defRPr sz="3600">
                <a:solidFill>
                  <a:srgbClr val="FFFFFF"/>
                </a:solidFill>
                <a:uFillTx/>
                <a:latin typeface="+mn-lt"/>
                <a:ea typeface="+mn-ea"/>
                <a:cs typeface="+mn-cs"/>
                <a:sym typeface="Gill Sans"/>
              </a:defRPr>
            </a:lvl2pPr>
            <a:lvl3pPr marL="1333500" marR="0" indent="-533400" defTabSz="546100">
              <a:spcBef>
                <a:spcPts val="4900"/>
              </a:spcBef>
              <a:buClrTx/>
              <a:buSzPct val="171000"/>
              <a:buFontTx/>
              <a:defRPr sz="3600">
                <a:solidFill>
                  <a:srgbClr val="FFFFFF"/>
                </a:solidFill>
                <a:uFillTx/>
                <a:latin typeface="+mn-lt"/>
                <a:ea typeface="+mn-ea"/>
                <a:cs typeface="+mn-cs"/>
                <a:sym typeface="Gill Sans"/>
              </a:defRPr>
            </a:lvl3pPr>
            <a:lvl4pPr marL="1638300" marR="0" indent="-533400" defTabSz="546100">
              <a:spcBef>
                <a:spcPts val="4900"/>
              </a:spcBef>
              <a:buClrTx/>
              <a:buSzPct val="171000"/>
              <a:buFontTx/>
              <a:defRPr sz="3600">
                <a:solidFill>
                  <a:srgbClr val="FFFFFF"/>
                </a:solidFill>
                <a:uFillTx/>
                <a:latin typeface="+mn-lt"/>
                <a:ea typeface="+mn-ea"/>
                <a:cs typeface="+mn-cs"/>
                <a:sym typeface="Gill Sans"/>
              </a:defRPr>
            </a:lvl4pPr>
            <a:lvl5pPr marL="1930400" marR="0" indent="-533400" defTabSz="546100">
              <a:spcBef>
                <a:spcPts val="4900"/>
              </a:spcBef>
              <a:buClrTx/>
              <a:buSzPct val="171000"/>
              <a:buFontTx/>
              <a:defRPr sz="3600">
                <a:solidFill>
                  <a:srgbClr val="FFFFFF"/>
                </a:solidFill>
                <a:uFillTx/>
                <a:latin typeface="+mn-lt"/>
                <a:ea typeface="+mn-ea"/>
                <a:cs typeface="+mn-cs"/>
                <a:sym typeface="Gill Sans"/>
              </a:defRPr>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bg>
      <p:bgPr>
        <a:solidFill>
          <a:srgbClr val="000000"/>
        </a:solid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xfrm>
            <a:off x="1663700" y="241300"/>
            <a:ext cx="129413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00000"/>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1155700" y="2781300"/>
            <a:ext cx="13931900" cy="356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2" name="Black_photo-h-2.pdf"/>
          <p:cNvPicPr/>
          <p:nvPr/>
        </p:nvPicPr>
        <p:blipFill>
          <a:blip r:embed="rId2">
            <a:extLst/>
          </a:blip>
          <a:stretch>
            <a:fillRect/>
          </a:stretch>
        </p:blipFill>
        <p:spPr>
          <a:xfrm>
            <a:off x="0" y="0"/>
            <a:ext cx="16256001" cy="9144001"/>
          </a:xfrm>
          <a:prstGeom prst="rect">
            <a:avLst/>
          </a:prstGeom>
          <a:ln w="12700">
            <a:miter lim="400000"/>
          </a:ln>
        </p:spPr>
      </p:pic>
      <p:sp>
        <p:nvSpPr>
          <p:cNvPr id="23" name="Shape 23"/>
          <p:cNvSpPr>
            <a:spLocks noGrp="1"/>
          </p:cNvSpPr>
          <p:nvPr>
            <p:ph type="title"/>
          </p:nvPr>
        </p:nvSpPr>
        <p:spPr>
          <a:xfrm>
            <a:off x="1155700" y="6908800"/>
            <a:ext cx="13931900" cy="15875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bg>
      <p:bgPr>
        <a:solidFill>
          <a:srgbClr val="000000"/>
        </a:solidFill>
        <a:effectLst/>
      </p:bgPr>
    </p:bg>
    <p:spTree>
      <p:nvGrpSpPr>
        <p:cNvPr id="1" name=""/>
        <p:cNvGrpSpPr/>
        <p:nvPr/>
      </p:nvGrpSpPr>
      <p:grpSpPr>
        <a:xfrm>
          <a:off x="0" y="0"/>
          <a:ext cx="0" cy="0"/>
          <a:chOff x="0" y="0"/>
          <a:chExt cx="0" cy="0"/>
        </a:xfrm>
      </p:grpSpPr>
      <p:sp>
        <p:nvSpPr>
          <p:cNvPr id="25" name="Shape 25"/>
          <p:cNvSpPr>
            <a:spLocks noGrp="1"/>
          </p:cNvSpPr>
          <p:nvPr>
            <p:ph type="title"/>
          </p:nvPr>
        </p:nvSpPr>
        <p:spPr>
          <a:xfrm>
            <a:off x="1155700" y="6908800"/>
            <a:ext cx="13931900" cy="15875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12800" y="122766"/>
            <a:ext cx="14630400" cy="20108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uFillTx/>
              </a:defRPr>
            </a:pPr>
            <a:r>
              <a:rPr sz="5800">
                <a:uFill>
                  <a:solidFill/>
                </a:uFill>
              </a:rPr>
              <a:t>Title Text</a:t>
            </a:r>
          </a:p>
        </p:txBody>
      </p:sp>
      <p:sp>
        <p:nvSpPr>
          <p:cNvPr id="3" name="Shape 3"/>
          <p:cNvSpPr>
            <a:spLocks noGrp="1"/>
          </p:cNvSpPr>
          <p:nvPr>
            <p:ph type="body" idx="1"/>
          </p:nvPr>
        </p:nvSpPr>
        <p:spPr>
          <a:xfrm>
            <a:off x="812800" y="2133600"/>
            <a:ext cx="14630400" cy="70104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783590" indent="-285750">
              <a:spcBef>
                <a:spcPts val="900"/>
              </a:spcBef>
              <a:buChar char="–"/>
              <a:defRPr sz="3600"/>
            </a:lvl2pPr>
            <a:lvl3pPr marL="1183639" indent="-228600">
              <a:spcBef>
                <a:spcPts val="700"/>
              </a:spcBef>
              <a:defRPr sz="3200"/>
            </a:lvl3pPr>
            <a:lvl4pPr marL="1640839" indent="-228600">
              <a:spcBef>
                <a:spcPts val="600"/>
              </a:spcBef>
              <a:buChar char="–"/>
              <a:defRPr sz="2600"/>
            </a:lvl4pPr>
            <a:lvl5pPr marL="2098039" indent="-228600">
              <a:spcBef>
                <a:spcPts val="600"/>
              </a:spcBef>
              <a:buChar char="»"/>
              <a:defRPr sz="2600"/>
            </a:lvl5pPr>
          </a:lstStyle>
          <a:p>
            <a:pPr lvl="0">
              <a:defRPr sz="1800">
                <a:uFillTx/>
              </a:defRPr>
            </a:pPr>
            <a:r>
              <a:rPr sz="4200">
                <a:uFill>
                  <a:solidFill/>
                </a:uFill>
              </a:rPr>
              <a:t>Body Level One</a:t>
            </a:r>
          </a:p>
          <a:p>
            <a:pPr lvl="1">
              <a:defRPr sz="1800">
                <a:uFillTx/>
              </a:defRPr>
            </a:pPr>
            <a:r>
              <a:rPr sz="3600">
                <a:uFill>
                  <a:solidFill/>
                </a:uFill>
              </a:rPr>
              <a:t>Body Level Two</a:t>
            </a:r>
          </a:p>
          <a:p>
            <a:pPr lvl="2">
              <a:defRPr sz="1800">
                <a:uFillTx/>
              </a:defRPr>
            </a:pPr>
            <a:r>
              <a:rPr sz="3200">
                <a:uFill>
                  <a:solidFill/>
                </a:uFill>
              </a:rPr>
              <a:t>Body Level Three</a:t>
            </a:r>
          </a:p>
          <a:p>
            <a:pPr lvl="3">
              <a:defRPr sz="1800">
                <a:uFillTx/>
              </a:defRPr>
            </a:pPr>
            <a:r>
              <a:rPr sz="2600">
                <a:uFill>
                  <a:solidFill/>
                </a:uFill>
              </a:rPr>
              <a:t>Body Level Four</a:t>
            </a:r>
          </a:p>
          <a:p>
            <a:pPr lvl="4">
              <a:defRPr sz="1800">
                <a:uFillTx/>
              </a:defRPr>
            </a:pPr>
            <a:r>
              <a:rPr sz="2600">
                <a:uFill>
                  <a:solidFill/>
                </a:uFill>
              </a:rPr>
              <a:t>Body Level Five</a:t>
            </a:r>
          </a:p>
        </p:txBody>
      </p:sp>
      <p:sp>
        <p:nvSpPr>
          <p:cNvPr id="4" name="Shape 4"/>
          <p:cNvSpPr>
            <a:spLocks noGrp="1"/>
          </p:cNvSpPr>
          <p:nvPr>
            <p:ph type="sldNum" sz="quarter" idx="2"/>
          </p:nvPr>
        </p:nvSpPr>
        <p:spPr>
          <a:xfrm>
            <a:off x="13386527" y="8544983"/>
            <a:ext cx="320279" cy="342901"/>
          </a:xfrm>
          <a:prstGeom prst="rect">
            <a:avLst/>
          </a:prstGeom>
          <a:ln w="12700">
            <a:miter lim="400000"/>
          </a:ln>
        </p:spPr>
        <p:txBody>
          <a:bodyPr wrap="none" lIns="50800" tIns="50800" rIns="50800" bIns="50800" anchor="ctr">
            <a:spAutoFit/>
          </a:bodyPr>
          <a:lstStyle>
            <a:lvl1pPr algn="ctr" defTabSz="774700">
              <a:defRPr sz="1600">
                <a:solidFill>
                  <a:srgbClr val="9B9B9B"/>
                </a:solidFill>
                <a:uFill>
                  <a:solidFill>
                    <a:srgbClr val="9B9B9B"/>
                  </a:solidFill>
                </a:uFill>
                <a:latin typeface="Calibri"/>
                <a:ea typeface="Calibri"/>
                <a:cs typeface="Calibri"/>
                <a:sym typeface="Calibri"/>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xmlns:p14="http://schemas.microsoft.com/office/powerpoint/2010/main" spd="med"/>
  <p:txStyles>
    <p:titleStyle>
      <a:lvl1pPr marL="54186" marR="54186" algn="ctr" defTabSz="609600">
        <a:defRPr sz="5800">
          <a:uFill>
            <a:solidFill/>
          </a:uFill>
          <a:latin typeface="Calibri"/>
          <a:ea typeface="Calibri"/>
          <a:cs typeface="Calibri"/>
          <a:sym typeface="Calibri"/>
        </a:defRPr>
      </a:lvl1pPr>
      <a:lvl2pPr marL="54186" marR="54186" indent="228600" algn="ctr" defTabSz="609600">
        <a:defRPr sz="5800">
          <a:uFill>
            <a:solidFill/>
          </a:uFill>
          <a:latin typeface="Calibri"/>
          <a:ea typeface="Calibri"/>
          <a:cs typeface="Calibri"/>
          <a:sym typeface="Calibri"/>
        </a:defRPr>
      </a:lvl2pPr>
      <a:lvl3pPr marL="54186" marR="54186" indent="457200" algn="ctr" defTabSz="609600">
        <a:defRPr sz="5800">
          <a:uFill>
            <a:solidFill/>
          </a:uFill>
          <a:latin typeface="Calibri"/>
          <a:ea typeface="Calibri"/>
          <a:cs typeface="Calibri"/>
          <a:sym typeface="Calibri"/>
        </a:defRPr>
      </a:lvl3pPr>
      <a:lvl4pPr marL="54186" marR="54186" indent="685800" algn="ctr" defTabSz="609600">
        <a:defRPr sz="5800">
          <a:uFill>
            <a:solidFill/>
          </a:uFill>
          <a:latin typeface="Calibri"/>
          <a:ea typeface="Calibri"/>
          <a:cs typeface="Calibri"/>
          <a:sym typeface="Calibri"/>
        </a:defRPr>
      </a:lvl4pPr>
      <a:lvl5pPr marL="54186" marR="54186" indent="914400" algn="ctr" defTabSz="609600">
        <a:defRPr sz="5800">
          <a:uFill>
            <a:solidFill/>
          </a:uFill>
          <a:latin typeface="Calibri"/>
          <a:ea typeface="Calibri"/>
          <a:cs typeface="Calibri"/>
          <a:sym typeface="Calibri"/>
        </a:defRPr>
      </a:lvl5pPr>
      <a:lvl6pPr marL="54186" marR="54186" indent="1143000" algn="ctr" defTabSz="609600">
        <a:defRPr sz="5800">
          <a:uFill>
            <a:solidFill/>
          </a:uFill>
          <a:latin typeface="Calibri"/>
          <a:ea typeface="Calibri"/>
          <a:cs typeface="Calibri"/>
          <a:sym typeface="Calibri"/>
        </a:defRPr>
      </a:lvl6pPr>
      <a:lvl7pPr marL="54186" marR="54186" indent="1371600" algn="ctr" defTabSz="609600">
        <a:defRPr sz="5800">
          <a:uFill>
            <a:solidFill/>
          </a:uFill>
          <a:latin typeface="Calibri"/>
          <a:ea typeface="Calibri"/>
          <a:cs typeface="Calibri"/>
          <a:sym typeface="Calibri"/>
        </a:defRPr>
      </a:lvl7pPr>
      <a:lvl8pPr marL="54186" marR="54186" indent="1600200" algn="ctr" defTabSz="609600">
        <a:defRPr sz="5800">
          <a:uFill>
            <a:solidFill/>
          </a:uFill>
          <a:latin typeface="Calibri"/>
          <a:ea typeface="Calibri"/>
          <a:cs typeface="Calibri"/>
          <a:sym typeface="Calibri"/>
        </a:defRPr>
      </a:lvl8pPr>
      <a:lvl9pPr marL="54186" marR="54186" indent="1828800" algn="ctr" defTabSz="609600">
        <a:defRPr sz="5800">
          <a:uFill>
            <a:solidFill/>
          </a:uFill>
          <a:latin typeface="Calibri"/>
          <a:ea typeface="Calibri"/>
          <a:cs typeface="Calibri"/>
          <a:sym typeface="Calibri"/>
        </a:defRPr>
      </a:lvl9pPr>
    </p:titleStyle>
    <p:bodyStyle>
      <a:lvl1pPr marL="383540" marR="54186" indent="-342900" defTabSz="609600">
        <a:spcBef>
          <a:spcPts val="1000"/>
        </a:spcBef>
        <a:buClr>
          <a:srgbClr val="000000"/>
        </a:buClr>
        <a:buSzPct val="100000"/>
        <a:buFont typeface="Arial"/>
        <a:buChar char="•"/>
        <a:defRPr sz="4200">
          <a:uFill>
            <a:solidFill/>
          </a:uFill>
          <a:latin typeface="Calibri"/>
          <a:ea typeface="Calibri"/>
          <a:cs typeface="Calibri"/>
          <a:sym typeface="Calibri"/>
        </a:defRPr>
      </a:lvl1pPr>
      <a:lvl2pPr marL="831214" marR="54186" indent="-333374" defTabSz="609600">
        <a:spcBef>
          <a:spcPts val="1000"/>
        </a:spcBef>
        <a:buClr>
          <a:srgbClr val="000000"/>
        </a:buClr>
        <a:buSzPct val="100000"/>
        <a:buFont typeface="Arial"/>
        <a:buChar char="•"/>
        <a:defRPr sz="4200">
          <a:uFill>
            <a:solidFill/>
          </a:uFill>
          <a:latin typeface="Calibri"/>
          <a:ea typeface="Calibri"/>
          <a:cs typeface="Calibri"/>
          <a:sym typeface="Calibri"/>
        </a:defRPr>
      </a:lvl2pPr>
      <a:lvl3pPr marL="1255077" marR="54186" indent="-300037" defTabSz="609600">
        <a:spcBef>
          <a:spcPts val="1000"/>
        </a:spcBef>
        <a:buClr>
          <a:srgbClr val="000000"/>
        </a:buClr>
        <a:buSzPct val="100000"/>
        <a:buFont typeface="Arial"/>
        <a:buChar char="•"/>
        <a:defRPr sz="4200">
          <a:uFill>
            <a:solidFill/>
          </a:uFill>
          <a:latin typeface="Calibri"/>
          <a:ea typeface="Calibri"/>
          <a:cs typeface="Calibri"/>
          <a:sym typeface="Calibri"/>
        </a:defRPr>
      </a:lvl3pPr>
      <a:lvl4pPr marL="17815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4pPr>
      <a:lvl5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5pPr>
      <a:lvl6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6pPr>
      <a:lvl7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7pPr>
      <a:lvl8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8pPr>
      <a:lvl9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9pPr>
    </p:bodyStyle>
    <p:otherStyle>
      <a:lvl1pPr algn="ctr" defTabSz="774700">
        <a:defRPr sz="1600">
          <a:solidFill>
            <a:schemeClr val="tx1"/>
          </a:solidFill>
          <a:uFill>
            <a:solidFill>
              <a:srgbClr val="9B9B9B"/>
            </a:solidFill>
          </a:uFill>
          <a:latin typeface="+mn-lt"/>
          <a:ea typeface="+mn-ea"/>
          <a:cs typeface="+mn-cs"/>
          <a:sym typeface="Calibri"/>
        </a:defRPr>
      </a:lvl1pPr>
      <a:lvl2pPr indent="228600" algn="ctr" defTabSz="774700">
        <a:defRPr sz="1600">
          <a:solidFill>
            <a:schemeClr val="tx1"/>
          </a:solidFill>
          <a:uFill>
            <a:solidFill>
              <a:srgbClr val="9B9B9B"/>
            </a:solidFill>
          </a:uFill>
          <a:latin typeface="+mn-lt"/>
          <a:ea typeface="+mn-ea"/>
          <a:cs typeface="+mn-cs"/>
          <a:sym typeface="Calibri"/>
        </a:defRPr>
      </a:lvl2pPr>
      <a:lvl3pPr indent="457200" algn="ctr" defTabSz="774700">
        <a:defRPr sz="1600">
          <a:solidFill>
            <a:schemeClr val="tx1"/>
          </a:solidFill>
          <a:uFill>
            <a:solidFill>
              <a:srgbClr val="9B9B9B"/>
            </a:solidFill>
          </a:uFill>
          <a:latin typeface="+mn-lt"/>
          <a:ea typeface="+mn-ea"/>
          <a:cs typeface="+mn-cs"/>
          <a:sym typeface="Calibri"/>
        </a:defRPr>
      </a:lvl3pPr>
      <a:lvl4pPr indent="685800" algn="ctr" defTabSz="774700">
        <a:defRPr sz="1600">
          <a:solidFill>
            <a:schemeClr val="tx1"/>
          </a:solidFill>
          <a:uFill>
            <a:solidFill>
              <a:srgbClr val="9B9B9B"/>
            </a:solidFill>
          </a:uFill>
          <a:latin typeface="+mn-lt"/>
          <a:ea typeface="+mn-ea"/>
          <a:cs typeface="+mn-cs"/>
          <a:sym typeface="Calibri"/>
        </a:defRPr>
      </a:lvl4pPr>
      <a:lvl5pPr indent="914400" algn="ctr" defTabSz="774700">
        <a:defRPr sz="1600">
          <a:solidFill>
            <a:schemeClr val="tx1"/>
          </a:solidFill>
          <a:uFill>
            <a:solidFill>
              <a:srgbClr val="9B9B9B"/>
            </a:solidFill>
          </a:uFill>
          <a:latin typeface="+mn-lt"/>
          <a:ea typeface="+mn-ea"/>
          <a:cs typeface="+mn-cs"/>
          <a:sym typeface="Calibri"/>
        </a:defRPr>
      </a:lvl5pPr>
      <a:lvl6pPr indent="1143000" algn="ctr" defTabSz="774700">
        <a:defRPr sz="1600">
          <a:solidFill>
            <a:schemeClr val="tx1"/>
          </a:solidFill>
          <a:uFill>
            <a:solidFill>
              <a:srgbClr val="9B9B9B"/>
            </a:solidFill>
          </a:uFill>
          <a:latin typeface="+mn-lt"/>
          <a:ea typeface="+mn-ea"/>
          <a:cs typeface="+mn-cs"/>
          <a:sym typeface="Calibri"/>
        </a:defRPr>
      </a:lvl6pPr>
      <a:lvl7pPr indent="1371600" algn="ctr" defTabSz="774700">
        <a:defRPr sz="1600">
          <a:solidFill>
            <a:schemeClr val="tx1"/>
          </a:solidFill>
          <a:uFill>
            <a:solidFill>
              <a:srgbClr val="9B9B9B"/>
            </a:solidFill>
          </a:uFill>
          <a:latin typeface="+mn-lt"/>
          <a:ea typeface="+mn-ea"/>
          <a:cs typeface="+mn-cs"/>
          <a:sym typeface="Calibri"/>
        </a:defRPr>
      </a:lvl7pPr>
      <a:lvl8pPr indent="1600200" algn="ctr" defTabSz="774700">
        <a:defRPr sz="1600">
          <a:solidFill>
            <a:schemeClr val="tx1"/>
          </a:solidFill>
          <a:uFill>
            <a:solidFill>
              <a:srgbClr val="9B9B9B"/>
            </a:solidFill>
          </a:uFill>
          <a:latin typeface="+mn-lt"/>
          <a:ea typeface="+mn-ea"/>
          <a:cs typeface="+mn-cs"/>
          <a:sym typeface="Calibri"/>
        </a:defRPr>
      </a:lvl8pPr>
      <a:lvl9pPr indent="1828800" algn="ctr" defTabSz="774700">
        <a:defRPr sz="1600">
          <a:solidFill>
            <a:schemeClr val="tx1"/>
          </a:solidFill>
          <a:uFill>
            <a:solidFill>
              <a:srgbClr val="9B9B9B"/>
            </a:solidFill>
          </a:u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en.wikipedia.org/wiki/Encryption" TargetMode="External"/><Relationship Id="rId4" Type="http://schemas.openxmlformats.org/officeDocument/2006/relationships/hyperlink" Target="http://en.wikipedia.org/wiki/Substitution_cipher" TargetMode="External"/><Relationship Id="rId5" Type="http://schemas.openxmlformats.org/officeDocument/2006/relationships/hyperlink" Target="http://en.wikipedia.org/wiki/Plaintext" TargetMode="External"/><Relationship Id="rId6" Type="http://schemas.openxmlformats.org/officeDocument/2006/relationships/hyperlink" Target="http://en.wikipedia.org/wiki/Alphabet" TargetMode="External"/><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r-chuck.com/Secret-Decoder.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mailto:open.michigan@umich.edu" TargetMode="External"/><Relationship Id="rId6" Type="http://schemas.openxmlformats.org/officeDocument/2006/relationships/hyperlink" Target="http://michigan.educommons.net/about/terms-of-use" TargetMode="External"/><Relationship Id="rId7" Type="http://schemas.openxmlformats.org/officeDocument/2006/relationships/image" Target="../media/image8.png"/><Relationship Id="rId1" Type="http://schemas.openxmlformats.org/officeDocument/2006/relationships/slideLayout" Target="../slideLayouts/slideLayout16.xml"/><Relationship Id="rId2"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en.wikipedia.org/wiki/Data" TargetMode="External"/><Relationship Id="rId4" Type="http://schemas.openxmlformats.org/officeDocument/2006/relationships/hyperlink" Target="http://en.wikipedia.org/wiki/Bit" TargetMode="External"/><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hyperlink" Target="http://en.wikipedia.org/wiki/Algorith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hyperlink" Target="http://en.wikipedia.org/wiki/Cryptographic_hash_func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Alice_and_Bob" TargetMode="Externa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hyperlink" Target="http://www.dr-chuck.com/sha1.ph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hyperlink" Target="http://www.dr-chuck.com/sha1.ph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r-chuck.com/sha1.php" TargetMode="External"/><Relationship Id="rId3"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hyperlink" Target="http://www.dr-chuck.com/sha1.php" TargetMode="External"/><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hyperlink" Target="http://en.wikipedia.org/wiki/Alice_and_Bo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en.wikipedia.org/wiki/Secure_Sockets_Layer"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1.jpeg"/><Relationship Id="rId7" Type="http://schemas.openxmlformats.org/officeDocument/2006/relationships/image" Target="../media/image31.png"/><Relationship Id="rId8" Type="http://schemas.openxmlformats.org/officeDocument/2006/relationships/image" Target="../media/image32.jpeg"/><Relationship Id="rId9" Type="http://schemas.openxmlformats.org/officeDocument/2006/relationships/hyperlink" Target="http://www.clker.com/search/networksym/1" TargetMode="External"/><Relationship Id="rId10" Type="http://schemas.openxmlformats.org/officeDocument/2006/relationships/hyperlink" Target="http://flickr.com/photos/nirak/270213335/" TargetMode="External"/><Relationship Id="rId11" Type="http://schemas.openxmlformats.org/officeDocument/2006/relationships/hyperlink" Target="http://creativecommons.org/licenses/by/2.0/" TargetMode="External"/><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4.xml.rels><?xml version="1.0" encoding="UTF-8" standalone="yes"?>
<Relationships xmlns="http://schemas.openxmlformats.org/package/2006/relationships"><Relationship Id="rId11" Type="http://schemas.openxmlformats.org/officeDocument/2006/relationships/image" Target="../media/image32.jpeg"/><Relationship Id="rId12"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1.jpeg"/><Relationship Id="rId7" Type="http://schemas.openxmlformats.org/officeDocument/2006/relationships/image" Target="../media/image31.png"/><Relationship Id="rId8" Type="http://schemas.openxmlformats.org/officeDocument/2006/relationships/hyperlink" Target="http://www.clker.com/search/networksym/1" TargetMode="External"/><Relationship Id="rId9" Type="http://schemas.openxmlformats.org/officeDocument/2006/relationships/hyperlink" Target="http://flickr.com/photos/nirak/270213335/" TargetMode="External"/><Relationship Id="rId10" Type="http://schemas.openxmlformats.org/officeDocument/2006/relationships/hyperlink" Target="http://creativecommons.org/licenses/by/2.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en.wikipedia.org/wiki/Whitfield_Diffie" TargetMode="External"/><Relationship Id="rId5" Type="http://schemas.openxmlformats.org/officeDocument/2006/relationships/hyperlink" Target="http://en.wikipedia.org/wiki/Martin_Hellman" TargetMode="External"/><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hyperlink" Target="http://en.wikipedia.org/wiki/Ralph_Merkle" TargetMode="External"/><Relationship Id="rId1" Type="http://schemas.openxmlformats.org/officeDocument/2006/relationships/slideLayout" Target="../slideLayouts/slideLayout2.xml"/><Relationship Id="rId2" Type="http://schemas.openxmlformats.org/officeDocument/2006/relationships/hyperlink" Target="https://www.youtube.com/watch?v=ROCray7RTq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en.wikipedia.org/wiki/Adi_Shamir" TargetMode="External"/><Relationship Id="rId4" Type="http://schemas.openxmlformats.org/officeDocument/2006/relationships/hyperlink" Target="http://en.wikipedia.org/wiki/Leonard_Adleman" TargetMode="External"/><Relationship Id="rId5" Type="http://schemas.openxmlformats.org/officeDocument/2006/relationships/hyperlink" Target="http://people.csail.mit.edu/rivest/photos/Len-Adi-Ron.jpg" TargetMode="External"/><Relationship Id="rId6" Type="http://schemas.openxmlformats.org/officeDocument/2006/relationships/image" Target="../media/image40.tif"/><Relationship Id="rId1" Type="http://schemas.openxmlformats.org/officeDocument/2006/relationships/slideLayout" Target="../slideLayouts/slideLayout2.xml"/><Relationship Id="rId2" Type="http://schemas.openxmlformats.org/officeDocument/2006/relationships/hyperlink" Target="http://en.wikipedia.org/wiki/Ron_Rivest"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en.wikipedia.org/wiki/Fermat's_little_theorem" TargetMode="External"/><Relationship Id="rId4" Type="http://schemas.openxmlformats.org/officeDocument/2006/relationships/hyperlink" Target="http://sergematovic.tripod.com/rsa1.html" TargetMode="External"/><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hyperlink" Target="http://www.youtube.com/watch?v=M7kEpw1tn5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youtube.com/watch?v=2AK3j2rYU7o" TargetMode="External"/><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Phishing"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en.wikipedia.org/wiki/Digital_signature" TargetMode="External"/><Relationship Id="rId4" Type="http://schemas.openxmlformats.org/officeDocument/2006/relationships/hyperlink" Target="http://en.wikipedia.org/wiki/Public_key" TargetMode="External"/><Relationship Id="rId1" Type="http://schemas.openxmlformats.org/officeDocument/2006/relationships/slideLayout" Target="../slideLayouts/slideLayout2.xml"/><Relationship Id="rId2" Type="http://schemas.openxmlformats.org/officeDocument/2006/relationships/hyperlink" Target="http://en.wikipedia.org/wiki/Cryptography"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Public_key_certificate" TargetMode="External"/><Relationship Id="rId3" Type="http://schemas.openxmlformats.org/officeDocument/2006/relationships/hyperlink" Target="http://en.wikipedia.org/wiki/Trusted_third_party"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Public_key_certificate" TargetMode="External"/><Relationship Id="rId3" Type="http://schemas.openxmlformats.org/officeDocument/2006/relationships/hyperlink" Target="http://en.wikipedia.org/wiki/Trusted_third_party"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1.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playlist?list=PLB4D701646DAF0817"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xfrm>
            <a:off x="1155700" y="1257300"/>
            <a:ext cx="13931900" cy="33655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Security</a:t>
            </a:r>
          </a:p>
        </p:txBody>
      </p:sp>
      <p:sp>
        <p:nvSpPr>
          <p:cNvPr id="54" name="Shape 54"/>
          <p:cNvSpPr>
            <a:spLocks noGrp="1"/>
          </p:cNvSpPr>
          <p:nvPr>
            <p:ph type="body" idx="1"/>
          </p:nvPr>
        </p:nvSpPr>
        <p:spPr>
          <a:prstGeom prst="rect">
            <a:avLst/>
          </a:prstGeom>
        </p:spPr>
        <p:txBody>
          <a:bodyPr/>
          <a:lstStyle/>
          <a:p>
            <a:pPr lvl="0">
              <a:defRPr sz="1800">
                <a:solidFill>
                  <a:srgbClr val="000000"/>
                </a:solidFill>
              </a:defRPr>
            </a:pPr>
            <a:r>
              <a:rPr sz="3200">
                <a:solidFill>
                  <a:srgbClr val="FFFFFF"/>
                </a:solidFill>
              </a:rPr>
              <a:t>Charles Severance</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Security is always a Tradeoff</a:t>
            </a:r>
          </a:p>
        </p:txBody>
      </p:sp>
      <p:sp>
        <p:nvSpPr>
          <p:cNvPr id="101" name="Shape 101"/>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"Perfect security" is unachievable - Must find the right tradeoff</a:t>
            </a:r>
          </a:p>
          <a:p>
            <a:pPr lvl="0">
              <a:defRPr sz="1800">
                <a:solidFill>
                  <a:srgbClr val="000000"/>
                </a:solidFill>
              </a:defRPr>
            </a:pPr>
            <a:r>
              <a:rPr sz="3600">
                <a:solidFill>
                  <a:srgbClr val="FFFFFF"/>
                </a:solidFill>
              </a:rPr>
              <a:t>Security .versus. Cost</a:t>
            </a:r>
          </a:p>
          <a:p>
            <a:pPr lvl="0">
              <a:defRPr sz="1800">
                <a:solidFill>
                  <a:srgbClr val="000000"/>
                </a:solidFill>
              </a:defRPr>
            </a:pPr>
            <a:r>
              <a:rPr sz="3600">
                <a:solidFill>
                  <a:srgbClr val="FFFFFF"/>
                </a:solidFill>
              </a:rPr>
              <a:t>Security .versus. Convenience (See also, "profit")</a:t>
            </a:r>
          </a:p>
          <a:p>
            <a:pPr lvl="0">
              <a:defRPr sz="1800">
                <a:solidFill>
                  <a:srgbClr val="000000"/>
                </a:solidFill>
              </a:defRPr>
            </a:pPr>
            <a:r>
              <a:rPr sz="3600">
                <a:solidFill>
                  <a:srgbClr val="FFFFFF"/>
                </a:solidFill>
              </a:rPr>
              <a:t>"More" is not always better – vendors of products will try to convince you that you *cannot live* without their particular gadget</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Terminology</a:t>
            </a:r>
          </a:p>
        </p:txBody>
      </p:sp>
      <p:sp>
        <p:nvSpPr>
          <p:cNvPr id="104" name="Shape 104"/>
          <p:cNvSpPr>
            <a:spLocks noGrp="1"/>
          </p:cNvSpPr>
          <p:nvPr>
            <p:ph type="body" idx="1"/>
          </p:nvPr>
        </p:nvSpPr>
        <p:spPr>
          <a:prstGeom prst="rect">
            <a:avLst/>
          </a:prstGeom>
        </p:spPr>
        <p:txBody>
          <a:bodyPr/>
          <a:lstStyle/>
          <a:p>
            <a:pPr lvl="0">
              <a:defRPr sz="1800">
                <a:solidFill>
                  <a:srgbClr val="000000"/>
                </a:solidFill>
              </a:defRPr>
            </a:pPr>
            <a:r>
              <a:rPr sz="3600">
                <a:solidFill>
                  <a:srgbClr val="FF40FF"/>
                </a:solidFill>
              </a:rPr>
              <a:t>Confidentiality</a:t>
            </a:r>
          </a:p>
          <a:p>
            <a:pPr lvl="1">
              <a:defRPr sz="1800">
                <a:solidFill>
                  <a:srgbClr val="000000"/>
                </a:solidFill>
              </a:defRPr>
            </a:pPr>
            <a:r>
              <a:rPr sz="3600">
                <a:solidFill>
                  <a:srgbClr val="FFFFFF"/>
                </a:solidFill>
              </a:rPr>
              <a:t>Prevent unauthorized viewing of private information</a:t>
            </a:r>
          </a:p>
          <a:p>
            <a:pPr lvl="0">
              <a:defRPr sz="1800">
                <a:solidFill>
                  <a:srgbClr val="000000"/>
                </a:solidFill>
              </a:defRPr>
            </a:pPr>
            <a:r>
              <a:rPr sz="3600">
                <a:solidFill>
                  <a:srgbClr val="FFFB00"/>
                </a:solidFill>
              </a:rPr>
              <a:t>Integrity</a:t>
            </a:r>
          </a:p>
          <a:p>
            <a:pPr lvl="1">
              <a:defRPr sz="1800">
                <a:solidFill>
                  <a:srgbClr val="000000"/>
                </a:solidFill>
              </a:defRPr>
            </a:pPr>
            <a:r>
              <a:rPr sz="3600">
                <a:solidFill>
                  <a:srgbClr val="FFFFFF"/>
                </a:solidFill>
              </a:rPr>
              <a:t>Information is from who you think it is from and has not been modified since it was sent</a:t>
            </a:r>
          </a:p>
        </p:txBody>
      </p:sp>
      <p:sp>
        <p:nvSpPr>
          <p:cNvPr id="105" name="Shape 105"/>
          <p:cNvSpPr/>
          <p:nvPr/>
        </p:nvSpPr>
        <p:spPr>
          <a:xfrm>
            <a:off x="15862299" y="8724900"/>
            <a:ext cx="927102" cy="9271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2"/>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title"/>
          </p:nvPr>
        </p:nvSpPr>
        <p:spPr>
          <a:prstGeom prst="rect">
            <a:avLst/>
          </a:prstGeom>
        </p:spPr>
        <p:txBody>
          <a:bodyPr/>
          <a:lstStyle/>
          <a:p>
            <a:pPr lvl="0">
              <a:defRPr sz="1800">
                <a:solidFill>
                  <a:srgbClr val="000000"/>
                </a:solidFill>
              </a:defRPr>
            </a:pPr>
            <a:r>
              <a:rPr sz="7600">
                <a:solidFill>
                  <a:srgbClr val="00F900"/>
                </a:solidFill>
              </a:rPr>
              <a:t>Ensuring Confidentiality</a:t>
            </a:r>
          </a:p>
          <a:p>
            <a:pPr lvl="0">
              <a:defRPr sz="1800">
                <a:solidFill>
                  <a:srgbClr val="000000"/>
                </a:solidFill>
              </a:defRPr>
            </a:pPr>
            <a:r>
              <a:rPr sz="7600">
                <a:solidFill>
                  <a:srgbClr val="00F900"/>
                </a:solidFill>
              </a:rPr>
              <a:t>Encryption and Decryption</a:t>
            </a:r>
          </a:p>
        </p:txBody>
      </p:sp>
      <p:sp>
        <p:nvSpPr>
          <p:cNvPr id="108" name="Shape 108"/>
          <p:cNvSpPr>
            <a:spLocks noGrp="1"/>
          </p:cNvSpPr>
          <p:nvPr>
            <p:ph type="body" idx="1"/>
          </p:nvPr>
        </p:nvSpPr>
        <p:spPr>
          <a:prstGeom prst="rect">
            <a:avLst/>
          </a:prstGeom>
        </p:spPr>
        <p:txBody>
          <a:bodyPr/>
          <a:lstStyle/>
          <a:p>
            <a:pPr lvl="0"/>
            <a:endParaRP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Terminology</a:t>
            </a:r>
          </a:p>
        </p:txBody>
      </p:sp>
      <p:sp>
        <p:nvSpPr>
          <p:cNvPr id="111" name="Shape 111"/>
          <p:cNvSpPr>
            <a:spLocks noGrp="1"/>
          </p:cNvSpPr>
          <p:nvPr>
            <p:ph type="body" idx="1"/>
          </p:nvPr>
        </p:nvSpPr>
        <p:spPr>
          <a:prstGeom prst="rect">
            <a:avLst/>
          </a:prstGeom>
        </p:spPr>
        <p:txBody>
          <a:bodyPr/>
          <a:lstStyle/>
          <a:p>
            <a:pPr lvl="0">
              <a:defRPr sz="1800">
                <a:solidFill>
                  <a:srgbClr val="000000"/>
                </a:solidFill>
              </a:defRPr>
            </a:pPr>
            <a:r>
              <a:rPr sz="3600">
                <a:solidFill>
                  <a:srgbClr val="FF40FF"/>
                </a:solidFill>
              </a:rPr>
              <a:t>Plaintext</a:t>
            </a:r>
            <a:r>
              <a:rPr sz="3600">
                <a:solidFill>
                  <a:srgbClr val="FFFFFF"/>
                </a:solidFill>
              </a:rPr>
              <a:t> is a message that will be put into secret form.</a:t>
            </a:r>
          </a:p>
          <a:p>
            <a:pPr lvl="0">
              <a:defRPr sz="1800">
                <a:solidFill>
                  <a:srgbClr val="000000"/>
                </a:solidFill>
              </a:defRPr>
            </a:pPr>
            <a:r>
              <a:rPr sz="3600">
                <a:solidFill>
                  <a:srgbClr val="FFFB00"/>
                </a:solidFill>
              </a:rPr>
              <a:t>Ciphertext</a:t>
            </a:r>
            <a:r>
              <a:rPr sz="3600">
                <a:solidFill>
                  <a:srgbClr val="FFFFFF"/>
                </a:solidFill>
              </a:rPr>
              <a:t> is a transformed version of </a:t>
            </a:r>
            <a:r>
              <a:rPr sz="3600">
                <a:solidFill>
                  <a:srgbClr val="FF40FF"/>
                </a:solidFill>
              </a:rPr>
              <a:t>plaintext</a:t>
            </a:r>
            <a:r>
              <a:rPr sz="3600">
                <a:solidFill>
                  <a:srgbClr val="FFFFFF"/>
                </a:solidFill>
              </a:rPr>
              <a:t> that is unintelligible to anyone without the means to decrypt</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Terminology</a:t>
            </a:r>
          </a:p>
        </p:txBody>
      </p:sp>
      <p:sp>
        <p:nvSpPr>
          <p:cNvPr id="114" name="Shape 114"/>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The transformation of </a:t>
            </a:r>
            <a:r>
              <a:rPr sz="3600">
                <a:solidFill>
                  <a:srgbClr val="FF40FF"/>
                </a:solidFill>
              </a:rPr>
              <a:t>plaintext</a:t>
            </a:r>
            <a:r>
              <a:rPr sz="3600">
                <a:solidFill>
                  <a:srgbClr val="FFFFFF"/>
                </a:solidFill>
              </a:rPr>
              <a:t> to </a:t>
            </a:r>
            <a:r>
              <a:rPr sz="3600">
                <a:solidFill>
                  <a:srgbClr val="FFFB00"/>
                </a:solidFill>
              </a:rPr>
              <a:t>ciphertext</a:t>
            </a:r>
            <a:r>
              <a:rPr sz="3600">
                <a:solidFill>
                  <a:srgbClr val="FFFFFF"/>
                </a:solidFill>
              </a:rPr>
              <a:t> is referred to as </a:t>
            </a:r>
            <a:r>
              <a:rPr sz="3600">
                <a:solidFill>
                  <a:srgbClr val="00FDFF"/>
                </a:solidFill>
              </a:rPr>
              <a:t>encryption</a:t>
            </a:r>
            <a:r>
              <a:rPr sz="3600">
                <a:solidFill>
                  <a:srgbClr val="FFFFFF"/>
                </a:solidFill>
              </a:rPr>
              <a:t>.</a:t>
            </a:r>
          </a:p>
          <a:p>
            <a:pPr lvl="0">
              <a:defRPr sz="1800">
                <a:solidFill>
                  <a:srgbClr val="000000"/>
                </a:solidFill>
              </a:defRPr>
            </a:pPr>
            <a:r>
              <a:rPr sz="3600">
                <a:solidFill>
                  <a:srgbClr val="FFFFFF"/>
                </a:solidFill>
              </a:rPr>
              <a:t>Returning the </a:t>
            </a:r>
            <a:r>
              <a:rPr sz="3600">
                <a:solidFill>
                  <a:srgbClr val="FFFB00"/>
                </a:solidFill>
              </a:rPr>
              <a:t>ciphertext</a:t>
            </a:r>
            <a:r>
              <a:rPr sz="3600">
                <a:solidFill>
                  <a:srgbClr val="FFFFFF"/>
                </a:solidFill>
              </a:rPr>
              <a:t> back to </a:t>
            </a:r>
            <a:r>
              <a:rPr sz="3600">
                <a:solidFill>
                  <a:srgbClr val="FF40FF"/>
                </a:solidFill>
              </a:rPr>
              <a:t>plaintext</a:t>
            </a:r>
            <a:r>
              <a:rPr sz="3600">
                <a:solidFill>
                  <a:srgbClr val="FFFFFF"/>
                </a:solidFill>
              </a:rPr>
              <a:t> is referred to as </a:t>
            </a:r>
            <a:r>
              <a:rPr sz="3600">
                <a:solidFill>
                  <a:srgbClr val="FF9300"/>
                </a:solidFill>
              </a:rPr>
              <a:t>decryption</a:t>
            </a:r>
            <a:r>
              <a:rPr sz="3600">
                <a:solidFill>
                  <a:srgbClr val="FFFFFF"/>
                </a:solidFill>
              </a:rPr>
              <a:t>.</a:t>
            </a:r>
          </a:p>
          <a:p>
            <a:pPr lvl="0">
              <a:defRPr sz="1800">
                <a:solidFill>
                  <a:srgbClr val="000000"/>
                </a:solidFill>
              </a:defRPr>
            </a:pPr>
            <a:r>
              <a:rPr sz="3600">
                <a:solidFill>
                  <a:srgbClr val="FFFFFF"/>
                </a:solidFill>
              </a:rPr>
              <a:t>The strength of a cryptosystem is determined by the encryption and decryption techniques and the length of the </a:t>
            </a:r>
            <a:r>
              <a:rPr sz="3600">
                <a:solidFill>
                  <a:srgbClr val="00F900"/>
                </a:solidFill>
              </a:rPr>
              <a:t>key</a:t>
            </a:r>
            <a:r>
              <a:rPr sz="3600">
                <a:solidFill>
                  <a:srgbClr val="FFFFFF"/>
                </a:solidFill>
              </a:rPr>
              <a:t>.</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Two Kinds of Systems</a:t>
            </a:r>
          </a:p>
        </p:txBody>
      </p:sp>
      <p:sp>
        <p:nvSpPr>
          <p:cNvPr id="117" name="Shape 117"/>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Two basic types of cryptosystems exist, </a:t>
            </a:r>
            <a:r>
              <a:rPr sz="3600">
                <a:solidFill>
                  <a:srgbClr val="FF40FF"/>
                </a:solidFill>
              </a:rPr>
              <a:t>secret-key</a:t>
            </a:r>
            <a:r>
              <a:rPr sz="3600">
                <a:solidFill>
                  <a:srgbClr val="FFFFFF"/>
                </a:solidFill>
              </a:rPr>
              <a:t> and </a:t>
            </a:r>
            <a:r>
              <a:rPr sz="3600">
                <a:solidFill>
                  <a:srgbClr val="FFFB00"/>
                </a:solidFill>
              </a:rPr>
              <a:t>public-key</a:t>
            </a:r>
            <a:r>
              <a:rPr sz="3600">
                <a:solidFill>
                  <a:srgbClr val="FFFFFF"/>
                </a:solidFill>
              </a:rPr>
              <a:t>.</a:t>
            </a:r>
          </a:p>
          <a:p>
            <a:pPr lvl="0">
              <a:defRPr sz="1800">
                <a:solidFill>
                  <a:srgbClr val="000000"/>
                </a:solidFill>
              </a:defRPr>
            </a:pPr>
            <a:r>
              <a:rPr sz="3600">
                <a:solidFill>
                  <a:srgbClr val="FFFFFF"/>
                </a:solidFill>
              </a:rPr>
              <a:t>In a secret-key scheme, the key used for encryption must be the same key used for decryption.  Also called symmetric-key cryptosystem.</a:t>
            </a:r>
          </a:p>
          <a:p>
            <a:pPr lvl="0">
              <a:defRPr sz="1800">
                <a:solidFill>
                  <a:srgbClr val="000000"/>
                </a:solidFill>
              </a:defRPr>
            </a:pPr>
            <a:r>
              <a:rPr sz="3600">
                <a:solidFill>
                  <a:srgbClr val="FFFFFF"/>
                </a:solidFill>
              </a:rPr>
              <a:t>Secret-key cryptosystems have the </a:t>
            </a:r>
            <a:r>
              <a:rPr sz="3600">
                <a:solidFill>
                  <a:srgbClr val="FF40FF"/>
                </a:solidFill>
              </a:rPr>
              <a:t>problem of secure key distribution</a:t>
            </a:r>
            <a:r>
              <a:rPr sz="3600">
                <a:solidFill>
                  <a:srgbClr val="FFFFFF"/>
                </a:solidFill>
              </a:rPr>
              <a:t> to all parties using the cryptosystem.</a:t>
            </a: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965200" y="8382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Plaintext: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"candy"</a:t>
            </a:r>
          </a:p>
        </p:txBody>
      </p:sp>
      <p:sp>
        <p:nvSpPr>
          <p:cNvPr id="120" name="Shape 120"/>
          <p:cNvSpPr/>
          <p:nvPr/>
        </p:nvSpPr>
        <p:spPr>
          <a:xfrm>
            <a:off x="4635500" y="5435600"/>
            <a:ext cx="1270000" cy="1270000"/>
          </a:xfrm>
          <a:prstGeom prst="rightArrow">
            <a:avLst>
              <a:gd name="adj1" fmla="val 32000"/>
              <a:gd name="adj2" fmla="val 44000"/>
            </a:avLst>
          </a:prstGeom>
          <a:blipFill>
            <a:blip r:embed="rId2"/>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1" name="Shape 121"/>
          <p:cNvSpPr/>
          <p:nvPr/>
        </p:nvSpPr>
        <p:spPr>
          <a:xfrm>
            <a:off x="10337800" y="5435600"/>
            <a:ext cx="1270000" cy="1270000"/>
          </a:xfrm>
          <a:prstGeom prst="rightArrow">
            <a:avLst>
              <a:gd name="adj1" fmla="val 32000"/>
              <a:gd name="adj2" fmla="val 44000"/>
            </a:avLst>
          </a:prstGeom>
          <a:blipFill>
            <a:blip r:embed="rId2"/>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122" name="1194983899606690431network_could_nicolas_cl_.svg.med.png"/>
          <p:cNvPicPr/>
          <p:nvPr/>
        </p:nvPicPr>
        <p:blipFill>
          <a:blip r:embed="rId3">
            <a:extLst/>
          </a:blip>
          <a:stretch>
            <a:fillRect/>
          </a:stretch>
        </p:blipFill>
        <p:spPr>
          <a:xfrm>
            <a:off x="6019800" y="4483184"/>
            <a:ext cx="4203701" cy="3180801"/>
          </a:xfrm>
          <a:prstGeom prst="rect">
            <a:avLst/>
          </a:prstGeom>
          <a:ln w="12700">
            <a:miter lim="400000"/>
          </a:ln>
        </p:spPr>
      </p:pic>
      <p:sp>
        <p:nvSpPr>
          <p:cNvPr id="123" name="Shape 123"/>
          <p:cNvSpPr/>
          <p:nvPr/>
        </p:nvSpPr>
        <p:spPr>
          <a:xfrm>
            <a:off x="6640611" y="5492750"/>
            <a:ext cx="3238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Message Might be Intercepted</a:t>
            </a:r>
          </a:p>
        </p:txBody>
      </p:sp>
      <p:sp>
        <p:nvSpPr>
          <p:cNvPr id="124" name="Shape 124"/>
          <p:cNvSpPr/>
          <p:nvPr/>
        </p:nvSpPr>
        <p:spPr>
          <a:xfrm>
            <a:off x="965200" y="52324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CipherText: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"dboez"</a:t>
            </a:r>
          </a:p>
        </p:txBody>
      </p:sp>
      <p:sp>
        <p:nvSpPr>
          <p:cNvPr id="125" name="Shape 125"/>
          <p:cNvSpPr/>
          <p:nvPr/>
        </p:nvSpPr>
        <p:spPr>
          <a:xfrm rot="5400000">
            <a:off x="1517650" y="3232150"/>
            <a:ext cx="2095501" cy="1270000"/>
          </a:xfrm>
          <a:prstGeom prst="rightArrow">
            <a:avLst>
              <a:gd name="adj1" fmla="val 32000"/>
              <a:gd name="adj2" fmla="val 44000"/>
            </a:avLst>
          </a:prstGeom>
          <a:blipFill>
            <a:blip r:embed="rId2"/>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26" name="Shape 126"/>
          <p:cNvSpPr/>
          <p:nvPr/>
        </p:nvSpPr>
        <p:spPr>
          <a:xfrm>
            <a:off x="652326" y="3302000"/>
            <a:ext cx="154751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Encrypt</a:t>
            </a:r>
          </a:p>
        </p:txBody>
      </p:sp>
      <p:sp>
        <p:nvSpPr>
          <p:cNvPr id="127" name="Shape 127"/>
          <p:cNvSpPr/>
          <p:nvPr/>
        </p:nvSpPr>
        <p:spPr>
          <a:xfrm>
            <a:off x="12369800" y="52324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CipherText: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"dboez"</a:t>
            </a:r>
          </a:p>
        </p:txBody>
      </p:sp>
      <p:sp>
        <p:nvSpPr>
          <p:cNvPr id="128" name="Shape 128"/>
          <p:cNvSpPr/>
          <p:nvPr/>
        </p:nvSpPr>
        <p:spPr>
          <a:xfrm>
            <a:off x="12306300" y="8382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Plaintext: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"candy"</a:t>
            </a:r>
          </a:p>
        </p:txBody>
      </p:sp>
      <p:sp>
        <p:nvSpPr>
          <p:cNvPr id="129" name="Shape 129"/>
          <p:cNvSpPr/>
          <p:nvPr/>
        </p:nvSpPr>
        <p:spPr>
          <a:xfrm rot="16200000">
            <a:off x="12884150" y="3232150"/>
            <a:ext cx="2095500" cy="1270000"/>
          </a:xfrm>
          <a:prstGeom prst="rightArrow">
            <a:avLst>
              <a:gd name="adj1" fmla="val 32000"/>
              <a:gd name="adj2" fmla="val 44000"/>
            </a:avLst>
          </a:prstGeom>
          <a:blipFill>
            <a:blip r:embed="rId2"/>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30" name="Shape 130"/>
          <p:cNvSpPr/>
          <p:nvPr/>
        </p:nvSpPr>
        <p:spPr>
          <a:xfrm>
            <a:off x="11872949" y="3759200"/>
            <a:ext cx="16522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Decrypt</a:t>
            </a:r>
          </a:p>
        </p:txBody>
      </p:sp>
      <p:sp>
        <p:nvSpPr>
          <p:cNvPr id="131" name="Shape 131"/>
          <p:cNvSpPr/>
          <p:nvPr/>
        </p:nvSpPr>
        <p:spPr>
          <a:xfrm>
            <a:off x="7649765" y="762000"/>
            <a:ext cx="1243237" cy="2705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FFF"/>
                </a:solidFill>
                <a:latin typeface="+mn-lt"/>
                <a:ea typeface="+mn-ea"/>
                <a:cs typeface="+mn-cs"/>
                <a:sym typeface="Gill Sans"/>
              </a:rPr>
              <a:t>c = d</a:t>
            </a:r>
          </a:p>
          <a:p>
            <a:pPr lvl="0" algn="ctr" defTabSz="546100">
              <a:defRPr sz="1800"/>
            </a:pPr>
            <a:r>
              <a:rPr sz="3600">
                <a:solidFill>
                  <a:srgbClr val="FFFFFF"/>
                </a:solidFill>
                <a:latin typeface="+mn-lt"/>
                <a:ea typeface="+mn-ea"/>
                <a:cs typeface="+mn-cs"/>
                <a:sym typeface="Gill Sans"/>
              </a:rPr>
              <a:t>a = b</a:t>
            </a:r>
          </a:p>
          <a:p>
            <a:pPr lvl="0" algn="ctr" defTabSz="546100">
              <a:defRPr sz="1800"/>
            </a:pPr>
            <a:r>
              <a:rPr sz="3600">
                <a:solidFill>
                  <a:srgbClr val="FFFFFF"/>
                </a:solidFill>
                <a:latin typeface="+mn-lt"/>
                <a:ea typeface="+mn-ea"/>
                <a:cs typeface="+mn-cs"/>
                <a:sym typeface="Gill Sans"/>
              </a:rPr>
              <a:t>n = o</a:t>
            </a:r>
          </a:p>
          <a:p>
            <a:pPr lvl="0" algn="ctr" defTabSz="546100">
              <a:defRPr sz="1800"/>
            </a:pPr>
            <a:r>
              <a:rPr sz="3600">
                <a:solidFill>
                  <a:srgbClr val="FFFFFF"/>
                </a:solidFill>
                <a:latin typeface="+mn-lt"/>
                <a:ea typeface="+mn-ea"/>
                <a:cs typeface="+mn-cs"/>
                <a:sym typeface="Gill Sans"/>
              </a:rPr>
              <a:t>d = e</a:t>
            </a:r>
          </a:p>
          <a:p>
            <a:pPr lvl="0" algn="ctr" defTabSz="546100">
              <a:defRPr sz="1800"/>
            </a:pPr>
            <a:r>
              <a:rPr sz="3600">
                <a:solidFill>
                  <a:srgbClr val="FFFFFF"/>
                </a:solidFill>
                <a:latin typeface="+mn-lt"/>
                <a:ea typeface="+mn-ea"/>
                <a:cs typeface="+mn-cs"/>
                <a:sym typeface="Gill Sans"/>
              </a:rPr>
              <a:t>y = z</a:t>
            </a:r>
          </a:p>
        </p:txBody>
      </p:sp>
      <p:sp>
        <p:nvSpPr>
          <p:cNvPr id="132" name="Shape 132"/>
          <p:cNvSpPr/>
          <p:nvPr/>
        </p:nvSpPr>
        <p:spPr>
          <a:xfrm>
            <a:off x="2049598" y="8013700"/>
            <a:ext cx="103897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Alice</a:t>
            </a:r>
          </a:p>
        </p:txBody>
      </p:sp>
      <p:sp>
        <p:nvSpPr>
          <p:cNvPr id="133" name="Shape 133"/>
          <p:cNvSpPr/>
          <p:nvPr/>
        </p:nvSpPr>
        <p:spPr>
          <a:xfrm>
            <a:off x="13758403" y="7912100"/>
            <a:ext cx="85256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Bob</a:t>
            </a:r>
          </a:p>
        </p:txBody>
      </p:sp>
      <p:sp>
        <p:nvSpPr>
          <p:cNvPr id="134" name="Shape 134"/>
          <p:cNvSpPr/>
          <p:nvPr/>
        </p:nvSpPr>
        <p:spPr>
          <a:xfrm>
            <a:off x="7889986" y="8013700"/>
            <a:ext cx="75299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Eve</a:t>
            </a: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xfrm>
            <a:off x="584200" y="520700"/>
            <a:ext cx="78359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Caesar Cipher</a:t>
            </a:r>
          </a:p>
        </p:txBody>
      </p:sp>
      <p:pic>
        <p:nvPicPr>
          <p:cNvPr id="137" name="Caesar3.png"/>
          <p:cNvPicPr/>
          <p:nvPr/>
        </p:nvPicPr>
        <p:blipFill>
          <a:blip r:embed="rId2">
            <a:extLst/>
          </a:blip>
          <a:stretch>
            <a:fillRect/>
          </a:stretch>
        </p:blipFill>
        <p:spPr>
          <a:xfrm>
            <a:off x="8521700" y="338963"/>
            <a:ext cx="7035800" cy="2963831"/>
          </a:xfrm>
          <a:prstGeom prst="rect">
            <a:avLst/>
          </a:prstGeom>
          <a:ln w="12700">
            <a:miter lim="400000"/>
          </a:ln>
        </p:spPr>
      </p:pic>
      <p:sp>
        <p:nvSpPr>
          <p:cNvPr id="138" name="Shape 138"/>
          <p:cNvSpPr/>
          <p:nvPr/>
        </p:nvSpPr>
        <p:spPr>
          <a:xfrm>
            <a:off x="4152900" y="8369300"/>
            <a:ext cx="793871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http://en.wikipedia.org/wiki/Caesar_cipher</a:t>
            </a:r>
          </a:p>
        </p:txBody>
      </p:sp>
      <p:sp>
        <p:nvSpPr>
          <p:cNvPr id="139" name="Shape 139"/>
          <p:cNvSpPr/>
          <p:nvPr/>
        </p:nvSpPr>
        <p:spPr>
          <a:xfrm>
            <a:off x="1762633" y="3803650"/>
            <a:ext cx="13055601" cy="259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4200">
                <a:solidFill>
                  <a:srgbClr val="00FDFF"/>
                </a:solidFill>
                <a:latin typeface="+mn-lt"/>
                <a:ea typeface="+mn-ea"/>
                <a:cs typeface="+mn-cs"/>
                <a:sym typeface="Gill Sans"/>
              </a:rPr>
              <a:t>Caesar cipher is one of the simplest and most widely known </a:t>
            </a:r>
            <a:r>
              <a:rPr sz="4200">
                <a:solidFill>
                  <a:srgbClr val="00FDFF"/>
                </a:solidFill>
                <a:latin typeface="+mn-lt"/>
                <a:ea typeface="+mn-ea"/>
                <a:cs typeface="+mn-cs"/>
                <a:sym typeface="Gill Sans"/>
                <a:hlinkClick r:id="rId3"/>
              </a:rPr>
              <a:t>encryption</a:t>
            </a:r>
            <a:r>
              <a:rPr sz="4200">
                <a:solidFill>
                  <a:srgbClr val="00FDFF"/>
                </a:solidFill>
                <a:latin typeface="+mn-lt"/>
                <a:ea typeface="+mn-ea"/>
                <a:cs typeface="+mn-cs"/>
                <a:sym typeface="Gill Sans"/>
              </a:rPr>
              <a:t> techniques. It is a type of </a:t>
            </a:r>
            <a:r>
              <a:rPr sz="4200">
                <a:solidFill>
                  <a:srgbClr val="00FDFF"/>
                </a:solidFill>
                <a:latin typeface="+mn-lt"/>
                <a:ea typeface="+mn-ea"/>
                <a:cs typeface="+mn-cs"/>
                <a:sym typeface="Gill Sans"/>
                <a:hlinkClick r:id="rId4"/>
              </a:rPr>
              <a:t>substitution cipher</a:t>
            </a:r>
            <a:r>
              <a:rPr sz="4200">
                <a:solidFill>
                  <a:srgbClr val="00FDFF"/>
                </a:solidFill>
                <a:latin typeface="+mn-lt"/>
                <a:ea typeface="+mn-ea"/>
                <a:cs typeface="+mn-cs"/>
                <a:sym typeface="Gill Sans"/>
              </a:rPr>
              <a:t> in which each letter in the </a:t>
            </a:r>
            <a:r>
              <a:rPr sz="4200">
                <a:solidFill>
                  <a:srgbClr val="00FDFF"/>
                </a:solidFill>
                <a:latin typeface="+mn-lt"/>
                <a:ea typeface="+mn-ea"/>
                <a:cs typeface="+mn-cs"/>
                <a:sym typeface="Gill Sans"/>
                <a:hlinkClick r:id="rId5"/>
              </a:rPr>
              <a:t>plaintext</a:t>
            </a:r>
            <a:r>
              <a:rPr sz="4200">
                <a:solidFill>
                  <a:srgbClr val="00FDFF"/>
                </a:solidFill>
                <a:latin typeface="+mn-lt"/>
                <a:ea typeface="+mn-ea"/>
                <a:cs typeface="+mn-cs"/>
                <a:sym typeface="Gill Sans"/>
              </a:rPr>
              <a:t> is replaced by a letter some fixed number of positions down the </a:t>
            </a:r>
            <a:r>
              <a:rPr sz="4200">
                <a:solidFill>
                  <a:srgbClr val="00FDFF"/>
                </a:solidFill>
                <a:latin typeface="+mn-lt"/>
                <a:ea typeface="+mn-ea"/>
                <a:cs typeface="+mn-cs"/>
                <a:sym typeface="Gill Sans"/>
                <a:hlinkClick r:id="rId6"/>
              </a:rPr>
              <a:t>alphabet</a:t>
            </a:r>
            <a:r>
              <a:rPr sz="4200">
                <a:solidFill>
                  <a:srgbClr val="00FDFF"/>
                </a:solidFill>
                <a:latin typeface="+mn-lt"/>
                <a:ea typeface="+mn-ea"/>
                <a:cs typeface="+mn-cs"/>
                <a:sym typeface="Gill Sans"/>
              </a:rPr>
              <a:t>.</a:t>
            </a:r>
          </a:p>
        </p:txBody>
      </p:sp>
      <p:sp>
        <p:nvSpPr>
          <p:cNvPr id="140" name="Shape 140"/>
          <p:cNvSpPr/>
          <p:nvPr/>
        </p:nvSpPr>
        <p:spPr>
          <a:xfrm>
            <a:off x="13610232" y="1358900"/>
            <a:ext cx="176830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lvl="0">
              <a:defRPr sz="1800">
                <a:solidFill>
                  <a:srgbClr val="000000"/>
                </a:solidFill>
              </a:defRPr>
            </a:pPr>
            <a:r>
              <a:rPr sz="3600">
                <a:solidFill>
                  <a:srgbClr val="0433FF"/>
                </a:solidFill>
              </a:rPr>
              <a:t>Shift of 3</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p:nvPr/>
        </p:nvSpPr>
        <p:spPr>
          <a:xfrm>
            <a:off x="3556000" y="7937500"/>
            <a:ext cx="913663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http://www.youtube.com/watch?v=zdA__2tKoIU</a:t>
            </a:r>
          </a:p>
        </p:txBody>
      </p:sp>
      <p:pic>
        <p:nvPicPr>
          <p:cNvPr id="143" name="Untitled2.png"/>
          <p:cNvPicPr/>
          <p:nvPr/>
        </p:nvPicPr>
        <p:blipFill>
          <a:blip r:embed="rId2">
            <a:extLst/>
          </a:blip>
          <a:stretch>
            <a:fillRect/>
          </a:stretch>
        </p:blipFill>
        <p:spPr>
          <a:xfrm>
            <a:off x="533400" y="3530600"/>
            <a:ext cx="5499100" cy="4445000"/>
          </a:xfrm>
          <a:prstGeom prst="rect">
            <a:avLst/>
          </a:prstGeom>
          <a:ln w="12700">
            <a:miter lim="400000"/>
          </a:ln>
        </p:spPr>
      </p:pic>
      <p:pic>
        <p:nvPicPr>
          <p:cNvPr id="144" name="Untitled3.png"/>
          <p:cNvPicPr/>
          <p:nvPr/>
        </p:nvPicPr>
        <p:blipFill>
          <a:blip r:embed="rId3">
            <a:extLst/>
          </a:blip>
          <a:stretch>
            <a:fillRect/>
          </a:stretch>
        </p:blipFill>
        <p:spPr>
          <a:xfrm>
            <a:off x="4648200" y="469900"/>
            <a:ext cx="5918200" cy="4508500"/>
          </a:xfrm>
          <a:prstGeom prst="rect">
            <a:avLst/>
          </a:prstGeom>
          <a:ln w="12700">
            <a:miter lim="400000"/>
          </a:ln>
        </p:spPr>
      </p:pic>
      <p:pic>
        <p:nvPicPr>
          <p:cNvPr id="145" name="Untitled4.png"/>
          <p:cNvPicPr/>
          <p:nvPr/>
        </p:nvPicPr>
        <p:blipFill>
          <a:blip r:embed="rId4">
            <a:extLst/>
          </a:blip>
          <a:stretch>
            <a:fillRect/>
          </a:stretch>
        </p:blipFill>
        <p:spPr>
          <a:xfrm>
            <a:off x="9880600" y="3060700"/>
            <a:ext cx="5588000" cy="4394200"/>
          </a:xfrm>
          <a:prstGeom prst="rect">
            <a:avLst/>
          </a:prstGeom>
          <a:ln w="12700">
            <a:miter lim="400000"/>
          </a:ln>
        </p:spPr>
      </p:pic>
      <p:sp>
        <p:nvSpPr>
          <p:cNvPr id="146" name="Shape 146"/>
          <p:cNvSpPr/>
          <p:nvPr/>
        </p:nvSpPr>
        <p:spPr>
          <a:xfrm>
            <a:off x="11270009" y="996950"/>
            <a:ext cx="3848101" cy="137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4400">
                <a:solidFill>
                  <a:srgbClr val="00F900"/>
                </a:solidFill>
                <a:latin typeface="+mn-lt"/>
                <a:ea typeface="+mn-ea"/>
                <a:cs typeface="+mn-cs"/>
                <a:sym typeface="Gill Sans"/>
              </a:defRPr>
            </a:lvl1pPr>
          </a:lstStyle>
          <a:p>
            <a:pPr lvl="0">
              <a:defRPr sz="1800">
                <a:solidFill>
                  <a:srgbClr val="000000"/>
                </a:solidFill>
              </a:defRPr>
            </a:pPr>
            <a:r>
              <a:rPr sz="4400">
                <a:solidFill>
                  <a:srgbClr val="00F900"/>
                </a:solidFill>
              </a:rPr>
              <a:t>Secret Decoder Ring</a:t>
            </a: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p:nvPr/>
        </p:nvSpPr>
        <p:spPr>
          <a:xfrm>
            <a:off x="279400" y="1651000"/>
            <a:ext cx="15679167" cy="582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b="1">
                <a:solidFill>
                  <a:srgbClr val="FFFFFF"/>
                </a:solidFill>
                <a:latin typeface="Courier New"/>
                <a:ea typeface="Courier New"/>
                <a:cs typeface="Courier New"/>
                <a:sym typeface="Courier New"/>
              </a:rPr>
              <a:t>PP:  A B C D E F G H I J K L M N O P Q R S T U V W X Y Z  </a:t>
            </a:r>
          </a:p>
          <a:p>
            <a:pPr lvl="0" algn="ctr" defTabSz="546100">
              <a:defRPr sz="1800"/>
            </a:pPr>
            <a:r>
              <a:rPr sz="3600" b="1">
                <a:solidFill>
                  <a:srgbClr val="FFFFFF"/>
                </a:solidFill>
                <a:latin typeface="Courier New"/>
                <a:ea typeface="Courier New"/>
                <a:cs typeface="Courier New"/>
                <a:sym typeface="Courier New"/>
              </a:rPr>
              <a:t>01:  B C D E F G H I J K L M N O P Q R S T U V W X Y Z A  </a:t>
            </a:r>
          </a:p>
          <a:p>
            <a:pPr lvl="0" algn="ctr" defTabSz="546100">
              <a:defRPr sz="1800"/>
            </a:pPr>
            <a:r>
              <a:rPr sz="3600" b="1">
                <a:solidFill>
                  <a:srgbClr val="FFFFFF"/>
                </a:solidFill>
                <a:latin typeface="Courier New"/>
                <a:ea typeface="Courier New"/>
                <a:cs typeface="Courier New"/>
                <a:sym typeface="Courier New"/>
              </a:rPr>
              <a:t>02:  C D E F G H I J K L M N O P Q R S T U V W X Y Z A B  </a:t>
            </a:r>
          </a:p>
          <a:p>
            <a:pPr lvl="0" algn="ctr" defTabSz="546100">
              <a:defRPr sz="1800"/>
            </a:pPr>
            <a:endParaRPr sz="3600" b="1">
              <a:solidFill>
                <a:srgbClr val="FFFFFF"/>
              </a:solidFill>
              <a:latin typeface="Courier New"/>
              <a:ea typeface="Courier New"/>
              <a:cs typeface="Courier New"/>
              <a:sym typeface="Courier New"/>
            </a:endParaRPr>
          </a:p>
          <a:p>
            <a:pPr lvl="0" algn="ctr" defTabSz="546100">
              <a:defRPr sz="1800"/>
            </a:pPr>
            <a:r>
              <a:rPr sz="3600" b="1">
                <a:solidFill>
                  <a:srgbClr val="FFFFFF"/>
                </a:solidFill>
                <a:latin typeface="Courier New"/>
                <a:ea typeface="Courier New"/>
                <a:cs typeface="Courier New"/>
                <a:sym typeface="Courier New"/>
              </a:rPr>
              <a:t>08:  I J K L M N O P Q R S T U V W X Y Z A B C D E F G H  </a:t>
            </a:r>
          </a:p>
          <a:p>
            <a:pPr lvl="0" algn="ctr" defTabSz="546100">
              <a:defRPr sz="1800"/>
            </a:pPr>
            <a:r>
              <a:rPr sz="3600" b="1">
                <a:solidFill>
                  <a:srgbClr val="FFFFFF"/>
                </a:solidFill>
                <a:latin typeface="Courier New"/>
                <a:ea typeface="Courier New"/>
                <a:cs typeface="Courier New"/>
                <a:sym typeface="Courier New"/>
              </a:rPr>
              <a:t>09:  J K L M N O P Q R S T U V W X Y Z A B C D E F G H I  </a:t>
            </a:r>
          </a:p>
          <a:p>
            <a:pPr lvl="0" algn="ctr" defTabSz="546100">
              <a:defRPr sz="1800"/>
            </a:pPr>
            <a:r>
              <a:rPr sz="3600" b="1">
                <a:solidFill>
                  <a:srgbClr val="FFFFFF"/>
                </a:solidFill>
                <a:latin typeface="Courier New"/>
                <a:ea typeface="Courier New"/>
                <a:cs typeface="Courier New"/>
                <a:sym typeface="Courier New"/>
              </a:rPr>
              <a:t>10:  K L M N O P Q R S T U V W X Y Z A B C D E F G H I J  </a:t>
            </a:r>
          </a:p>
          <a:p>
            <a:pPr lvl="0" algn="ctr" defTabSz="546100">
              <a:defRPr sz="1800"/>
            </a:pPr>
            <a:r>
              <a:rPr sz="3600" b="1">
                <a:solidFill>
                  <a:srgbClr val="FFFFFF"/>
                </a:solidFill>
                <a:latin typeface="Courier New"/>
                <a:ea typeface="Courier New"/>
                <a:cs typeface="Courier New"/>
                <a:sym typeface="Courier New"/>
              </a:rPr>
              <a:t>11:  L M N O P Q R S T U V W X Y Z A B C D E F G H I J K  </a:t>
            </a:r>
          </a:p>
          <a:p>
            <a:pPr lvl="0" algn="ctr" defTabSz="546100">
              <a:defRPr sz="1800"/>
            </a:pPr>
            <a:r>
              <a:rPr sz="3600" b="1">
                <a:solidFill>
                  <a:srgbClr val="FFFFFF"/>
                </a:solidFill>
                <a:latin typeface="Courier New"/>
                <a:ea typeface="Courier New"/>
                <a:cs typeface="Courier New"/>
                <a:sym typeface="Courier New"/>
              </a:rPr>
              <a:t>12:  M N O P Q R S T U V W X Y Z A B C D E F G H I J K L  </a:t>
            </a:r>
          </a:p>
          <a:p>
            <a:pPr lvl="0" algn="ctr" defTabSz="546100">
              <a:defRPr sz="1800"/>
            </a:pPr>
            <a:r>
              <a:rPr sz="3600" b="1">
                <a:solidFill>
                  <a:srgbClr val="FFFFFF"/>
                </a:solidFill>
                <a:latin typeface="Courier New"/>
                <a:ea typeface="Courier New"/>
                <a:cs typeface="Courier New"/>
                <a:sym typeface="Courier New"/>
              </a:rPr>
              <a:t>13:  N O P Q R S T U V W X Y Z A B C D E F G H I J K L M  </a:t>
            </a:r>
          </a:p>
          <a:p>
            <a:pPr lvl="0" algn="ctr" defTabSz="546100">
              <a:defRPr sz="1800"/>
            </a:pPr>
            <a:r>
              <a:rPr sz="3600" b="1">
                <a:solidFill>
                  <a:srgbClr val="FFFFFF"/>
                </a:solidFill>
                <a:latin typeface="Courier New"/>
                <a:ea typeface="Courier New"/>
                <a:cs typeface="Courier New"/>
                <a:sym typeface="Courier New"/>
              </a:rPr>
              <a:t>14:  O P Q R S T U V W X Y Z A B C D E F G H I J K L M N  </a:t>
            </a:r>
          </a:p>
        </p:txBody>
      </p:sp>
      <p:sp>
        <p:nvSpPr>
          <p:cNvPr id="149" name="Shape 149"/>
          <p:cNvSpPr/>
          <p:nvPr/>
        </p:nvSpPr>
        <p:spPr>
          <a:xfrm>
            <a:off x="4687614" y="622300"/>
            <a:ext cx="688813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Secret Decoder Ring - Shift Number</a:t>
            </a:r>
          </a:p>
        </p:txBody>
      </p:sp>
      <p:sp>
        <p:nvSpPr>
          <p:cNvPr id="150" name="Shape 150"/>
          <p:cNvSpPr/>
          <p:nvPr/>
        </p:nvSpPr>
        <p:spPr>
          <a:xfrm>
            <a:off x="3860800" y="8229600"/>
            <a:ext cx="852539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2"/>
              </a:defRPr>
            </a:lvl1pPr>
          </a:lstStyle>
          <a:p>
            <a:pPr lvl="0">
              <a:defRPr sz="1800">
                <a:solidFill>
                  <a:srgbClr val="000000"/>
                </a:solidFill>
              </a:defRPr>
            </a:pPr>
            <a:r>
              <a:rPr sz="3600">
                <a:solidFill>
                  <a:srgbClr val="FFFB00"/>
                </a:solidFill>
                <a:hlinkClick r:id="rId2"/>
              </a:rPr>
              <a:t>http://www.dr-chuck.com/Secret-Decoder.pdf</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header_bg.jpg"/>
          <p:cNvPicPr/>
          <p:nvPr/>
        </p:nvPicPr>
        <p:blipFill>
          <a:blip r:embed="rId2">
            <a:extLst/>
          </a:blip>
          <a:stretch>
            <a:fillRect/>
          </a:stretch>
        </p:blipFill>
        <p:spPr>
          <a:xfrm>
            <a:off x="2032000" y="0"/>
            <a:ext cx="12192000" cy="2381250"/>
          </a:xfrm>
          <a:prstGeom prst="rect">
            <a:avLst/>
          </a:prstGeom>
          <a:ln w="12700">
            <a:miter lim="400000"/>
          </a:ln>
        </p:spPr>
      </p:pic>
      <p:pic>
        <p:nvPicPr>
          <p:cNvPr id="57" name="openmich_logo.png"/>
          <p:cNvPicPr/>
          <p:nvPr/>
        </p:nvPicPr>
        <p:blipFill>
          <a:blip r:embed="rId3">
            <a:extLst/>
          </a:blip>
          <a:stretch>
            <a:fillRect/>
          </a:stretch>
        </p:blipFill>
        <p:spPr>
          <a:xfrm>
            <a:off x="2679700" y="406400"/>
            <a:ext cx="3860801" cy="571500"/>
          </a:xfrm>
          <a:prstGeom prst="rect">
            <a:avLst/>
          </a:prstGeom>
          <a:ln w="12700">
            <a:miter lim="400000"/>
          </a:ln>
        </p:spPr>
      </p:pic>
      <p:sp>
        <p:nvSpPr>
          <p:cNvPr id="58" name="Shape 58"/>
          <p:cNvSpPr/>
          <p:nvPr/>
        </p:nvSpPr>
        <p:spPr>
          <a:xfrm>
            <a:off x="2032000" y="2631016"/>
            <a:ext cx="12306300" cy="2936430"/>
          </a:xfrm>
          <a:prstGeom prst="rect">
            <a:avLst/>
          </a:prstGeom>
          <a:ln w="3175">
            <a:round/>
          </a:ln>
          <a:extLst>
            <a:ext uri="{C572A759-6A51-4108-AA02-DFA0A04FC94B}">
              <ma14:wrappingTextBoxFlag xmlns:ma14="http://schemas.microsoft.com/office/mac/drawingml/2011/main" val="1"/>
            </a:ext>
          </a:extLst>
        </p:spPr>
        <p:txBody>
          <a:bodyPr lIns="0" tIns="0" rIns="0" bIns="0">
            <a:spAutoFit/>
          </a:bodyPr>
          <a:lstStyle/>
          <a:p>
            <a:pPr marL="54186" marR="54186" lvl="0" defTabSz="609600">
              <a:buClr>
                <a:srgbClr val="23436F"/>
              </a:buClr>
              <a:buFont typeface="Arial"/>
              <a:defRPr sz="1800"/>
            </a:pPr>
            <a:r>
              <a:rPr sz="2400">
                <a:solidFill>
                  <a:srgbClr val="23436F"/>
                </a:solidFill>
                <a:uFill>
                  <a:solidFill>
                    <a:srgbClr val="23436F"/>
                  </a:solidFill>
                </a:uFill>
                <a:latin typeface="Arial"/>
                <a:ea typeface="Arial"/>
                <a:cs typeface="Arial"/>
                <a:sym typeface="Arial"/>
              </a:rPr>
              <a:t>Unless otherwise noted, the content of these slides are licensed under a Creative Commons Attribution 3.0 License.</a:t>
            </a:r>
          </a:p>
          <a:p>
            <a:pPr marL="54186" marR="54186" lvl="0" defTabSz="609600">
              <a:buClr>
                <a:srgbClr val="2A446E"/>
              </a:buClr>
              <a:buFont typeface="Arial"/>
              <a:defRPr sz="1800"/>
            </a:pPr>
            <a:r>
              <a:rPr sz="2400">
                <a:solidFill>
                  <a:srgbClr val="2A446E"/>
                </a:solidFill>
                <a:uFill>
                  <a:solidFill>
                    <a:srgbClr val="2A446E"/>
                  </a:solidFill>
                </a:uFill>
                <a:latin typeface="Arial"/>
                <a:ea typeface="Arial"/>
                <a:cs typeface="Arial"/>
                <a:sym typeface="Arial"/>
              </a:rPr>
              <a:t>http://creativecommons.org/licenses/by/3.0/.</a:t>
            </a:r>
          </a:p>
          <a:p>
            <a:pPr marL="54186" marR="54186" lvl="0" defTabSz="609600">
              <a:buClr>
                <a:srgbClr val="23436F"/>
              </a:buClr>
              <a:buFont typeface="Arial"/>
              <a:defRPr sz="1800"/>
            </a:pPr>
            <a:endParaRPr sz="2400">
              <a:solidFill>
                <a:srgbClr val="23436F"/>
              </a:solidFill>
              <a:uFill>
                <a:solidFill>
                  <a:srgbClr val="23436F"/>
                </a:solidFill>
              </a:uFill>
              <a:latin typeface="Arial"/>
              <a:ea typeface="Arial"/>
              <a:cs typeface="Arial"/>
              <a:sym typeface="Arial"/>
            </a:endParaRPr>
          </a:p>
          <a:p>
            <a:pPr marL="54186" marR="54186" lvl="0" defTabSz="609600">
              <a:buClr>
                <a:srgbClr val="23436F"/>
              </a:buClr>
              <a:buFont typeface="Arial"/>
              <a:defRPr sz="1800"/>
            </a:pPr>
            <a:r>
              <a:rPr sz="2400">
                <a:solidFill>
                  <a:srgbClr val="23436F"/>
                </a:solidFill>
                <a:uFill>
                  <a:solidFill>
                    <a:srgbClr val="23436F"/>
                  </a:solidFill>
                </a:uFill>
                <a:latin typeface="Arial"/>
                <a:ea typeface="Arial"/>
                <a:cs typeface="Arial"/>
                <a:sym typeface="Arial"/>
              </a:rPr>
              <a:t>Copyright 2009- Charles Severance.</a:t>
            </a:r>
          </a:p>
          <a:p>
            <a:pPr marL="54186" marR="54186" lvl="0" defTabSz="609600">
              <a:buClr>
                <a:srgbClr val="23436F"/>
              </a:buClr>
              <a:buFont typeface="Arial"/>
              <a:defRPr sz="1800"/>
            </a:pPr>
            <a:endParaRPr sz="2400">
              <a:solidFill>
                <a:srgbClr val="23436F"/>
              </a:solidFill>
              <a:uFill>
                <a:solidFill>
                  <a:srgbClr val="23436F"/>
                </a:solidFill>
              </a:uFill>
              <a:latin typeface="Arial"/>
              <a:ea typeface="Arial"/>
              <a:cs typeface="Arial"/>
              <a:sym typeface="Arial"/>
            </a:endParaRPr>
          </a:p>
          <a:p>
            <a:pPr marL="54186" marR="54186" lvl="0" defTabSz="609600">
              <a:buClr>
                <a:srgbClr val="23436F"/>
              </a:buClr>
              <a:buFont typeface="Arial"/>
              <a:defRPr sz="1800"/>
            </a:pPr>
            <a:endParaRPr sz="2400">
              <a:solidFill>
                <a:srgbClr val="23436F"/>
              </a:solidFill>
              <a:uFill>
                <a:solidFill>
                  <a:srgbClr val="23436F"/>
                </a:solidFill>
              </a:uFill>
              <a:latin typeface="Arial"/>
              <a:ea typeface="Arial"/>
              <a:cs typeface="Arial"/>
              <a:sym typeface="Arial"/>
            </a:endParaRPr>
          </a:p>
          <a:p>
            <a:pPr marL="54186" marR="54186" lvl="0" defTabSz="609600">
              <a:buClr>
                <a:srgbClr val="23436F"/>
              </a:buClr>
              <a:buFont typeface="Arial"/>
              <a:defRPr sz="1800"/>
            </a:pPr>
            <a:r>
              <a:rPr sz="2400">
                <a:solidFill>
                  <a:srgbClr val="23436F"/>
                </a:solidFill>
                <a:uFill>
                  <a:solidFill>
                    <a:srgbClr val="23436F"/>
                  </a:solidFill>
                </a:uFill>
                <a:latin typeface="Arial"/>
                <a:ea typeface="Arial"/>
                <a:cs typeface="Arial"/>
                <a:sym typeface="Arial"/>
              </a:rPr>
              <a:t>   </a:t>
            </a:r>
          </a:p>
        </p:txBody>
      </p:sp>
      <p:pic>
        <p:nvPicPr>
          <p:cNvPr id="59" name="wordmarkBW.png"/>
          <p:cNvPicPr/>
          <p:nvPr/>
        </p:nvPicPr>
        <p:blipFill>
          <a:blip r:embed="rId4">
            <a:extLst/>
          </a:blip>
          <a:stretch>
            <a:fillRect/>
          </a:stretch>
        </p:blipFill>
        <p:spPr>
          <a:xfrm>
            <a:off x="2679700" y="8147050"/>
            <a:ext cx="3962401" cy="484717"/>
          </a:xfrm>
          <a:prstGeom prst="rect">
            <a:avLst/>
          </a:prstGeom>
          <a:ln w="12700">
            <a:miter lim="400000"/>
          </a:ln>
        </p:spPr>
      </p:pic>
      <p:sp>
        <p:nvSpPr>
          <p:cNvPr id="60" name="Shape 60"/>
          <p:cNvSpPr/>
          <p:nvPr/>
        </p:nvSpPr>
        <p:spPr>
          <a:xfrm>
            <a:off x="1284111" y="4978400"/>
            <a:ext cx="13677901" cy="1282700"/>
          </a:xfrm>
          <a:prstGeom prst="rect">
            <a:avLst/>
          </a:prstGeom>
          <a:ln>
            <a:solidFill>
              <a:srgbClr val="23426E"/>
            </a:solidFill>
            <a:miter lim="400000"/>
          </a:ln>
          <a:extLst>
            <a:ext uri="{C572A759-6A51-4108-AA02-DFA0A04FC94B}">
              <ma14:wrappingTextBoxFlag xmlns:ma14="http://schemas.microsoft.com/office/mac/drawingml/2011/main" val="1"/>
            </a:ext>
          </a:extLst>
        </p:spPr>
        <p:txBody>
          <a:bodyPr lIns="0" tIns="0" rIns="0" bIns="0">
            <a:spAutoFit/>
          </a:bodyPr>
          <a:lstStyle/>
          <a:p>
            <a:pPr lvl="0" defTabSz="609600">
              <a:defRPr sz="1800"/>
            </a:pPr>
            <a:r>
              <a:rPr sz="1000">
                <a:solidFill>
                  <a:srgbClr val="23436F"/>
                </a:solidFill>
                <a:latin typeface="Arial"/>
                <a:ea typeface="Arial"/>
                <a:cs typeface="Arial"/>
                <a:sym typeface="Arial"/>
              </a:rPr>
              <a:t>You assume all responsibility for use and potential liability associated with any use of the material. Material contains copyrighted content, used in accordance with U.S. law. Copyright holders of content included in this material should contact </a:t>
            </a:r>
            <a:r>
              <a:rPr sz="1000" u="sng">
                <a:solidFill>
                  <a:srgbClr val="23436F"/>
                </a:solidFill>
                <a:latin typeface="Arial"/>
                <a:ea typeface="Arial"/>
                <a:cs typeface="Arial"/>
                <a:sym typeface="Arial"/>
                <a:hlinkClick r:id="rId5"/>
              </a:rPr>
              <a:t>open.michigan@umich.edu</a:t>
            </a:r>
            <a:r>
              <a:rPr sz="1000">
                <a:solidFill>
                  <a:srgbClr val="23436F"/>
                </a:solidFill>
                <a:latin typeface="Arial"/>
                <a:ea typeface="Arial"/>
                <a:cs typeface="Arial"/>
                <a:sym typeface="Arial"/>
              </a:rPr>
              <a:t> with any questions, corrections, or clarifications regarding the use of content.  The Regents of the University of Michigan do not license the use of third party content posted to this site unless such a license is specifically granted in connection with particular content. Users of content are responsible for their compliance with applicable law. Mention of specific products in this material solely represents the opinion of the speaker and does not represent an endorsement by the University of Michigan. For more information about how to cite these materials visit </a:t>
            </a:r>
            <a:r>
              <a:rPr sz="1000" u="sng">
                <a:solidFill>
                  <a:srgbClr val="23436F"/>
                </a:solidFill>
                <a:latin typeface="Arial"/>
                <a:ea typeface="Arial"/>
                <a:cs typeface="Arial"/>
                <a:sym typeface="Arial"/>
                <a:hlinkClick r:id="rId6"/>
              </a:rPr>
              <a:t>http://michigan.educommons.net/about/terms-of-use</a:t>
            </a:r>
            <a:r>
              <a:rPr sz="1000">
                <a:solidFill>
                  <a:srgbClr val="23436F"/>
                </a:solidFill>
                <a:latin typeface="Arial"/>
                <a:ea typeface="Arial"/>
                <a:cs typeface="Arial"/>
                <a:sym typeface="Arial"/>
              </a:rPr>
              <a:t>.</a:t>
            </a:r>
          </a:p>
          <a:p>
            <a:pPr lvl="0" defTabSz="609600">
              <a:defRPr sz="1800"/>
            </a:pPr>
            <a:endParaRPr sz="1000">
              <a:solidFill>
                <a:srgbClr val="23436F"/>
              </a:solidFill>
              <a:latin typeface="Arial"/>
              <a:ea typeface="Arial"/>
              <a:cs typeface="Arial"/>
              <a:sym typeface="Arial"/>
            </a:endParaRPr>
          </a:p>
          <a:p>
            <a:pPr lvl="0" defTabSz="609600">
              <a:defRPr sz="1800"/>
            </a:pPr>
            <a:r>
              <a:rPr sz="1000">
                <a:solidFill>
                  <a:srgbClr val="23436F"/>
                </a:solidFill>
                <a:latin typeface="Arial"/>
                <a:ea typeface="Arial"/>
                <a:cs typeface="Arial"/>
                <a:sym typeface="Arial"/>
              </a:rPr>
              <a:t>Any medical information in this material is intended to inform and educate and is not a tool for self-diagnosis or a replacement for medical evaluation, advice, diagnosis or treatment by a healthcare professional. You should speak to your physician or make an appointment to be seen if you have questions or concerns about this information or your medical condition. Viewer discretion is advised: Material may contain medical images that may be disturbing to some viewers.</a:t>
            </a:r>
          </a:p>
        </p:txBody>
      </p:sp>
      <p:pic>
        <p:nvPicPr>
          <p:cNvPr id="61" name="CCby.png"/>
          <p:cNvPicPr/>
          <p:nvPr/>
        </p:nvPicPr>
        <p:blipFill>
          <a:blip r:embed="rId7">
            <a:extLst/>
          </a:blip>
          <a:stretch>
            <a:fillRect/>
          </a:stretch>
        </p:blipFill>
        <p:spPr>
          <a:xfrm>
            <a:off x="11199283" y="8147050"/>
            <a:ext cx="2087035" cy="723901"/>
          </a:xfrm>
          <a:prstGeom prst="rect">
            <a:avLst/>
          </a:prstGeom>
          <a:ln w="12700">
            <a:miter lim="400000"/>
          </a:ln>
        </p:spPr>
      </p:pic>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Break the Code I</a:t>
            </a:r>
          </a:p>
        </p:txBody>
      </p:sp>
      <p:sp>
        <p:nvSpPr>
          <p:cNvPr id="153" name="Shape 153"/>
          <p:cNvSpPr/>
          <p:nvPr/>
        </p:nvSpPr>
        <p:spPr>
          <a:xfrm>
            <a:off x="2540000" y="36957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CipherText: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"upbtu"</a:t>
            </a:r>
          </a:p>
        </p:txBody>
      </p:sp>
      <p:sp>
        <p:nvSpPr>
          <p:cNvPr id="154" name="Shape 154"/>
          <p:cNvSpPr/>
          <p:nvPr/>
        </p:nvSpPr>
        <p:spPr>
          <a:xfrm>
            <a:off x="9230233" y="6051550"/>
            <a:ext cx="5575301"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For each number 1..26, see if when you decrypt the message using that shift, it makes sense.</a:t>
            </a:r>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Break the Code I</a:t>
            </a:r>
          </a:p>
        </p:txBody>
      </p:sp>
      <p:sp>
        <p:nvSpPr>
          <p:cNvPr id="157" name="Shape 157"/>
          <p:cNvSpPr/>
          <p:nvPr/>
        </p:nvSpPr>
        <p:spPr>
          <a:xfrm>
            <a:off x="2540000" y="36957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CipherText: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a:t>
            </a:r>
            <a:r>
              <a:rPr sz="4700">
                <a:solidFill>
                  <a:srgbClr val="FF9300"/>
                </a:solidFill>
                <a:effectLst>
                  <a:outerShdw blurRad="38100" dist="12700" dir="5400000" rotWithShape="0">
                    <a:srgbClr val="000000">
                      <a:alpha val="50000"/>
                    </a:srgbClr>
                  </a:outerShdw>
                </a:effectLst>
                <a:latin typeface="+mn-lt"/>
                <a:ea typeface="+mn-ea"/>
                <a:cs typeface="+mn-cs"/>
                <a:sym typeface="Gill Sans"/>
              </a:rPr>
              <a:t>u</a:t>
            </a:r>
            <a:r>
              <a:rPr sz="4700">
                <a:solidFill>
                  <a:srgbClr val="FFFB00"/>
                </a:solidFill>
                <a:effectLst>
                  <a:outerShdw blurRad="38100" dist="12700" dir="5400000" rotWithShape="0">
                    <a:srgbClr val="000000">
                      <a:alpha val="50000"/>
                    </a:srgbClr>
                  </a:outerShdw>
                </a:effectLst>
                <a:latin typeface="+mn-lt"/>
                <a:ea typeface="+mn-ea"/>
                <a:cs typeface="+mn-cs"/>
                <a:sym typeface="Gill Sans"/>
              </a:rPr>
              <a:t>p</a:t>
            </a:r>
            <a:r>
              <a:rPr sz="4700">
                <a:solidFill>
                  <a:srgbClr val="FFFFFF"/>
                </a:solidFill>
                <a:effectLst>
                  <a:outerShdw blurRad="38100" dist="12700" dir="5400000" rotWithShape="0">
                    <a:srgbClr val="000000">
                      <a:alpha val="50000"/>
                    </a:srgbClr>
                  </a:outerShdw>
                </a:effectLst>
                <a:latin typeface="+mn-lt"/>
                <a:ea typeface="+mn-ea"/>
                <a:cs typeface="+mn-cs"/>
                <a:sym typeface="Gill Sans"/>
              </a:rPr>
              <a:t>btu"</a:t>
            </a:r>
          </a:p>
        </p:txBody>
      </p:sp>
      <p:sp>
        <p:nvSpPr>
          <p:cNvPr id="158" name="Shape 158"/>
          <p:cNvSpPr/>
          <p:nvPr/>
        </p:nvSpPr>
        <p:spPr>
          <a:xfrm>
            <a:off x="10147300" y="36957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Plaintext: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a:t>
            </a:r>
            <a:r>
              <a:rPr sz="4700">
                <a:solidFill>
                  <a:srgbClr val="00F900"/>
                </a:solidFill>
                <a:effectLst>
                  <a:outerShdw blurRad="38100" dist="12700" dir="5400000" rotWithShape="0">
                    <a:srgbClr val="000000">
                      <a:alpha val="50000"/>
                    </a:srgbClr>
                  </a:outerShdw>
                </a:effectLst>
                <a:latin typeface="+mn-lt"/>
                <a:ea typeface="+mn-ea"/>
                <a:cs typeface="+mn-cs"/>
                <a:sym typeface="Gill Sans"/>
              </a:rPr>
              <a:t>t</a:t>
            </a:r>
            <a:r>
              <a:rPr sz="4700">
                <a:solidFill>
                  <a:srgbClr val="00FDFF"/>
                </a:solidFill>
                <a:effectLst>
                  <a:outerShdw blurRad="38100" dist="12700" dir="5400000" rotWithShape="0">
                    <a:srgbClr val="000000">
                      <a:alpha val="50000"/>
                    </a:srgbClr>
                  </a:outerShdw>
                </a:effectLst>
                <a:latin typeface="+mn-lt"/>
                <a:ea typeface="+mn-ea"/>
                <a:cs typeface="+mn-cs"/>
                <a:sym typeface="Gill Sans"/>
              </a:rPr>
              <a:t>o</a:t>
            </a:r>
            <a:r>
              <a:rPr sz="4700">
                <a:solidFill>
                  <a:srgbClr val="FFFFFF"/>
                </a:solidFill>
                <a:effectLst>
                  <a:outerShdw blurRad="38100" dist="12700" dir="5400000" rotWithShape="0">
                    <a:srgbClr val="000000">
                      <a:alpha val="50000"/>
                    </a:srgbClr>
                  </a:outerShdw>
                </a:effectLst>
                <a:latin typeface="+mn-lt"/>
                <a:ea typeface="+mn-ea"/>
                <a:cs typeface="+mn-cs"/>
                <a:sym typeface="Gill Sans"/>
              </a:rPr>
              <a:t>ast"</a:t>
            </a:r>
          </a:p>
        </p:txBody>
      </p:sp>
      <p:sp>
        <p:nvSpPr>
          <p:cNvPr id="159" name="Shape 159"/>
          <p:cNvSpPr/>
          <p:nvPr/>
        </p:nvSpPr>
        <p:spPr>
          <a:xfrm>
            <a:off x="13588789" y="7988300"/>
            <a:ext cx="216678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A shift of 1</a:t>
            </a:r>
          </a:p>
        </p:txBody>
      </p:sp>
      <p:sp>
        <p:nvSpPr>
          <p:cNvPr id="160" name="Shape 160"/>
          <p:cNvSpPr/>
          <p:nvPr/>
        </p:nvSpPr>
        <p:spPr>
          <a:xfrm>
            <a:off x="-22908" y="6273800"/>
            <a:ext cx="16301815"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b="1">
                <a:solidFill>
                  <a:srgbClr val="FFFFFF"/>
                </a:solidFill>
                <a:latin typeface="Courier New"/>
                <a:ea typeface="Courier New"/>
                <a:cs typeface="Courier New"/>
                <a:sym typeface="Courier New"/>
              </a:rPr>
              <a:t>00:  A B C D E F G H I J K L M N </a:t>
            </a:r>
            <a:r>
              <a:rPr sz="3600" b="1">
                <a:solidFill>
                  <a:srgbClr val="00FDFF"/>
                </a:solidFill>
                <a:latin typeface="Courier New"/>
                <a:ea typeface="Courier New"/>
                <a:cs typeface="Courier New"/>
                <a:sym typeface="Courier New"/>
              </a:rPr>
              <a:t>O</a:t>
            </a:r>
            <a:r>
              <a:rPr sz="3600" b="1">
                <a:solidFill>
                  <a:srgbClr val="FFFFFF"/>
                </a:solidFill>
                <a:latin typeface="Courier New"/>
                <a:ea typeface="Courier New"/>
                <a:cs typeface="Courier New"/>
                <a:sym typeface="Courier New"/>
              </a:rPr>
              <a:t> P Q R S </a:t>
            </a:r>
            <a:r>
              <a:rPr sz="3600" b="1">
                <a:solidFill>
                  <a:srgbClr val="00F900"/>
                </a:solidFill>
                <a:latin typeface="Courier New"/>
                <a:ea typeface="Courier New"/>
                <a:cs typeface="Courier New"/>
                <a:sym typeface="Courier New"/>
              </a:rPr>
              <a:t>T</a:t>
            </a:r>
            <a:r>
              <a:rPr sz="3600" b="1">
                <a:solidFill>
                  <a:srgbClr val="FFFFFF"/>
                </a:solidFill>
                <a:latin typeface="Courier New"/>
                <a:ea typeface="Courier New"/>
                <a:cs typeface="Courier New"/>
                <a:sym typeface="Courier New"/>
              </a:rPr>
              <a:t> U V W X Y Z  </a:t>
            </a:r>
          </a:p>
          <a:p>
            <a:pPr lvl="0" algn="ctr" defTabSz="546100">
              <a:defRPr sz="1800"/>
            </a:pPr>
            <a:r>
              <a:rPr sz="3600" b="1">
                <a:solidFill>
                  <a:srgbClr val="FFFFFF"/>
                </a:solidFill>
                <a:latin typeface="Courier New"/>
                <a:ea typeface="Courier New"/>
                <a:cs typeface="Courier New"/>
                <a:sym typeface="Courier New"/>
              </a:rPr>
              <a:t>01:  B C D E F G H I J K L M N O </a:t>
            </a:r>
            <a:r>
              <a:rPr sz="3600" b="1">
                <a:solidFill>
                  <a:srgbClr val="FFFB00"/>
                </a:solidFill>
                <a:latin typeface="Courier New"/>
                <a:ea typeface="Courier New"/>
                <a:cs typeface="Courier New"/>
                <a:sym typeface="Courier New"/>
              </a:rPr>
              <a:t>P</a:t>
            </a:r>
            <a:r>
              <a:rPr sz="3600" b="1">
                <a:solidFill>
                  <a:srgbClr val="FFFFFF"/>
                </a:solidFill>
                <a:latin typeface="Courier New"/>
                <a:ea typeface="Courier New"/>
                <a:cs typeface="Courier New"/>
                <a:sym typeface="Courier New"/>
              </a:rPr>
              <a:t> Q R S T </a:t>
            </a:r>
            <a:r>
              <a:rPr sz="3600" b="1">
                <a:solidFill>
                  <a:srgbClr val="FF9300"/>
                </a:solidFill>
                <a:latin typeface="Courier New"/>
                <a:ea typeface="Courier New"/>
                <a:cs typeface="Courier New"/>
                <a:sym typeface="Courier New"/>
              </a:rPr>
              <a:t>U</a:t>
            </a:r>
            <a:r>
              <a:rPr sz="3600" b="1">
                <a:solidFill>
                  <a:srgbClr val="FFFFFF"/>
                </a:solidFill>
                <a:latin typeface="Courier New"/>
                <a:ea typeface="Courier New"/>
                <a:cs typeface="Courier New"/>
                <a:sym typeface="Courier New"/>
              </a:rPr>
              <a:t> V W X Y Z A  </a:t>
            </a: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Break the Code II</a:t>
            </a:r>
          </a:p>
        </p:txBody>
      </p:sp>
      <p:sp>
        <p:nvSpPr>
          <p:cNvPr id="163" name="Shape 163"/>
          <p:cNvSpPr/>
          <p:nvPr/>
        </p:nvSpPr>
        <p:spPr>
          <a:xfrm>
            <a:off x="-2667" y="3987800"/>
            <a:ext cx="16243301" cy="673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b="1">
                <a:solidFill>
                  <a:srgbClr val="00F900"/>
                </a:solidFill>
                <a:latin typeface="Monaco"/>
                <a:ea typeface="Monaco"/>
                <a:cs typeface="Monaco"/>
                <a:sym typeface="Monaco"/>
              </a:defRPr>
            </a:lvl1pPr>
          </a:lstStyle>
          <a:p>
            <a:pPr lvl="0">
              <a:defRPr sz="1800" b="0">
                <a:solidFill>
                  <a:srgbClr val="000000"/>
                </a:solidFill>
              </a:defRPr>
            </a:pPr>
            <a:r>
              <a:rPr sz="3600" b="1">
                <a:solidFill>
                  <a:srgbClr val="00F900"/>
                </a:solidFill>
              </a:rPr>
              <a:t>Uryyb, zl anzr vf Puhpx naq V arrq zbarl naq n wrg.</a:t>
            </a:r>
          </a:p>
        </p:txBody>
      </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Break the Code II</a:t>
            </a:r>
          </a:p>
        </p:txBody>
      </p:sp>
      <p:sp>
        <p:nvSpPr>
          <p:cNvPr id="166" name="Shape 166"/>
          <p:cNvSpPr/>
          <p:nvPr/>
        </p:nvSpPr>
        <p:spPr>
          <a:xfrm>
            <a:off x="-2667" y="3987800"/>
            <a:ext cx="16243301" cy="673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b="1">
                <a:solidFill>
                  <a:srgbClr val="00F900"/>
                </a:solidFill>
                <a:latin typeface="Monaco"/>
                <a:ea typeface="Monaco"/>
                <a:cs typeface="Monaco"/>
                <a:sym typeface="Monaco"/>
              </a:defRPr>
            </a:lvl1pPr>
          </a:lstStyle>
          <a:p>
            <a:pPr lvl="0">
              <a:defRPr sz="1800" b="0">
                <a:solidFill>
                  <a:srgbClr val="000000"/>
                </a:solidFill>
              </a:defRPr>
            </a:pPr>
            <a:r>
              <a:rPr sz="3600" b="1">
                <a:solidFill>
                  <a:srgbClr val="00F900"/>
                </a:solidFill>
              </a:rPr>
              <a:t>Uryyb, zl anzr vf Puhpx naq V arrq zbarl naq n wrg.</a:t>
            </a:r>
          </a:p>
        </p:txBody>
      </p:sp>
      <p:sp>
        <p:nvSpPr>
          <p:cNvPr id="167" name="Shape 167"/>
          <p:cNvSpPr/>
          <p:nvPr/>
        </p:nvSpPr>
        <p:spPr>
          <a:xfrm>
            <a:off x="-3027" y="5499100"/>
            <a:ext cx="16243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b="1">
                <a:solidFill>
                  <a:srgbClr val="00F900"/>
                </a:solidFill>
                <a:latin typeface="Andale Mono"/>
                <a:ea typeface="Andale Mono"/>
                <a:cs typeface="Andale Mono"/>
                <a:sym typeface="Andale Mono"/>
              </a:defRPr>
            </a:lvl1pPr>
          </a:lstStyle>
          <a:p>
            <a:pPr lvl="0">
              <a:defRPr sz="1800" b="0">
                <a:solidFill>
                  <a:srgbClr val="000000"/>
                </a:solidFill>
              </a:defRPr>
            </a:pPr>
            <a:r>
              <a:rPr sz="3600" b="1">
                <a:solidFill>
                  <a:srgbClr val="00F900"/>
                </a:solidFill>
              </a:rPr>
              <a:t>Hello, my name is Chuck and I need money and a jet.</a:t>
            </a:r>
          </a:p>
        </p:txBody>
      </p:sp>
      <p:sp>
        <p:nvSpPr>
          <p:cNvPr id="168" name="Shape 168"/>
          <p:cNvSpPr/>
          <p:nvPr/>
        </p:nvSpPr>
        <p:spPr>
          <a:xfrm>
            <a:off x="6792478" y="7950200"/>
            <a:ext cx="311021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www.rot13.com</a:t>
            </a:r>
          </a:p>
        </p:txBody>
      </p:sp>
      <p:sp>
        <p:nvSpPr>
          <p:cNvPr id="169" name="Shape 169"/>
          <p:cNvSpPr/>
          <p:nvPr/>
        </p:nvSpPr>
        <p:spPr>
          <a:xfrm>
            <a:off x="15862299" y="8724900"/>
            <a:ext cx="927102" cy="9271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2"/>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xfrm>
            <a:off x="1155700" y="1536700"/>
            <a:ext cx="13931900" cy="4305300"/>
          </a:xfrm>
          <a:prstGeom prst="rect">
            <a:avLst/>
          </a:prstGeom>
        </p:spPr>
        <p:txBody>
          <a:bodyPr/>
          <a:lstStyle/>
          <a:p>
            <a:pPr lvl="0">
              <a:defRPr sz="1800">
                <a:solidFill>
                  <a:srgbClr val="000000"/>
                </a:solidFill>
              </a:defRPr>
            </a:pPr>
            <a:r>
              <a:rPr sz="7600">
                <a:solidFill>
                  <a:srgbClr val="00F900"/>
                </a:solidFill>
              </a:rPr>
              <a:t>Cryptographic Hashes</a:t>
            </a:r>
          </a:p>
          <a:p>
            <a:pPr lvl="0">
              <a:defRPr sz="1800">
                <a:solidFill>
                  <a:srgbClr val="000000"/>
                </a:solidFill>
              </a:defRPr>
            </a:pPr>
            <a:r>
              <a:rPr sz="7600">
                <a:solidFill>
                  <a:srgbClr val="00F900"/>
                </a:solidFill>
              </a:rPr>
              <a:t>Integrity</a:t>
            </a:r>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Terminology</a:t>
            </a:r>
          </a:p>
        </p:txBody>
      </p:sp>
      <p:sp>
        <p:nvSpPr>
          <p:cNvPr id="174" name="Shape 174"/>
          <p:cNvSpPr>
            <a:spLocks noGrp="1"/>
          </p:cNvSpPr>
          <p:nvPr>
            <p:ph type="body" idx="1"/>
          </p:nvPr>
        </p:nvSpPr>
        <p:spPr>
          <a:prstGeom prst="rect">
            <a:avLst/>
          </a:prstGeom>
        </p:spPr>
        <p:txBody>
          <a:bodyPr/>
          <a:lstStyle/>
          <a:p>
            <a:pPr lvl="0">
              <a:defRPr sz="1800">
                <a:solidFill>
                  <a:srgbClr val="000000"/>
                </a:solidFill>
              </a:defRPr>
            </a:pPr>
            <a:r>
              <a:rPr sz="3600">
                <a:solidFill>
                  <a:srgbClr val="FF40FF"/>
                </a:solidFill>
              </a:rPr>
              <a:t>Confidentiality</a:t>
            </a:r>
          </a:p>
          <a:p>
            <a:pPr lvl="1">
              <a:defRPr sz="1800">
                <a:solidFill>
                  <a:srgbClr val="000000"/>
                </a:solidFill>
              </a:defRPr>
            </a:pPr>
            <a:r>
              <a:rPr sz="3600">
                <a:solidFill>
                  <a:srgbClr val="FFFFFF"/>
                </a:solidFill>
              </a:rPr>
              <a:t>Prevent unauthorized viewing of private information</a:t>
            </a:r>
          </a:p>
          <a:p>
            <a:pPr lvl="0">
              <a:defRPr sz="1800">
                <a:solidFill>
                  <a:srgbClr val="000000"/>
                </a:solidFill>
              </a:defRPr>
            </a:pPr>
            <a:r>
              <a:rPr sz="3600">
                <a:solidFill>
                  <a:srgbClr val="FFFB00"/>
                </a:solidFill>
              </a:rPr>
              <a:t>Integrity</a:t>
            </a:r>
          </a:p>
          <a:p>
            <a:pPr lvl="1">
              <a:defRPr sz="1800">
                <a:solidFill>
                  <a:srgbClr val="000000"/>
                </a:solidFill>
              </a:defRPr>
            </a:pPr>
            <a:r>
              <a:rPr sz="3600">
                <a:solidFill>
                  <a:srgbClr val="FFFFFF"/>
                </a:solidFill>
              </a:rPr>
              <a:t>Information is from who you think it is from and has not been modified since it was sent</a:t>
            </a:r>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xfrm>
            <a:off x="1155700" y="241300"/>
            <a:ext cx="100203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Cryptographic Hash</a:t>
            </a:r>
          </a:p>
        </p:txBody>
      </p:sp>
      <p:sp>
        <p:nvSpPr>
          <p:cNvPr id="177" name="Shape 177"/>
          <p:cNvSpPr/>
          <p:nvPr/>
        </p:nvSpPr>
        <p:spPr>
          <a:xfrm>
            <a:off x="2743199" y="8369300"/>
            <a:ext cx="107529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http://en.wikipedia.org/wiki/Cryptographic_hash_function</a:t>
            </a:r>
          </a:p>
        </p:txBody>
      </p:sp>
      <p:sp>
        <p:nvSpPr>
          <p:cNvPr id="178" name="Shape 178"/>
          <p:cNvSpPr/>
          <p:nvPr/>
        </p:nvSpPr>
        <p:spPr>
          <a:xfrm>
            <a:off x="1038733" y="3371850"/>
            <a:ext cx="13373101" cy="368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4100">
                <a:solidFill>
                  <a:srgbClr val="FFFFFF"/>
                </a:solidFill>
                <a:latin typeface="+mn-lt"/>
                <a:ea typeface="+mn-ea"/>
                <a:cs typeface="+mn-cs"/>
                <a:sym typeface="Gill Sans"/>
              </a:rPr>
              <a:t>A cryptographic hash function is a </a:t>
            </a:r>
            <a:r>
              <a:rPr sz="4100">
                <a:solidFill>
                  <a:srgbClr val="FFFFFF"/>
                </a:solidFill>
                <a:latin typeface="+mn-lt"/>
                <a:ea typeface="+mn-ea"/>
                <a:cs typeface="+mn-cs"/>
                <a:sym typeface="Gill Sans"/>
                <a:hlinkClick r:id="rId2"/>
              </a:rPr>
              <a:t>function</a:t>
            </a:r>
            <a:r>
              <a:rPr sz="4100">
                <a:solidFill>
                  <a:srgbClr val="FFFFFF"/>
                </a:solidFill>
                <a:latin typeface="+mn-lt"/>
                <a:ea typeface="+mn-ea"/>
                <a:cs typeface="+mn-cs"/>
                <a:sym typeface="Gill Sans"/>
              </a:rPr>
              <a:t> that takes an arbitrary </a:t>
            </a:r>
            <a:r>
              <a:rPr sz="4100">
                <a:solidFill>
                  <a:srgbClr val="FF40FF"/>
                </a:solidFill>
                <a:latin typeface="+mn-lt"/>
                <a:ea typeface="+mn-ea"/>
                <a:cs typeface="+mn-cs"/>
                <a:sym typeface="Gill Sans"/>
              </a:rPr>
              <a:t>block of </a:t>
            </a:r>
            <a:r>
              <a:rPr sz="4100">
                <a:solidFill>
                  <a:srgbClr val="FF40FF"/>
                </a:solidFill>
                <a:latin typeface="+mn-lt"/>
                <a:ea typeface="+mn-ea"/>
                <a:cs typeface="+mn-cs"/>
                <a:sym typeface="Gill Sans"/>
                <a:hlinkClick r:id="rId3"/>
              </a:rPr>
              <a:t>data</a:t>
            </a:r>
            <a:r>
              <a:rPr sz="4100">
                <a:solidFill>
                  <a:srgbClr val="FFFFFF"/>
                </a:solidFill>
                <a:latin typeface="+mn-lt"/>
                <a:ea typeface="+mn-ea"/>
                <a:cs typeface="+mn-cs"/>
                <a:sym typeface="Gill Sans"/>
              </a:rPr>
              <a:t> and returns a </a:t>
            </a:r>
            <a:r>
              <a:rPr sz="4100">
                <a:solidFill>
                  <a:srgbClr val="00F900"/>
                </a:solidFill>
                <a:latin typeface="+mn-lt"/>
                <a:ea typeface="+mn-ea"/>
                <a:cs typeface="+mn-cs"/>
                <a:sym typeface="Gill Sans"/>
              </a:rPr>
              <a:t>fixed-size </a:t>
            </a:r>
            <a:r>
              <a:rPr sz="4100">
                <a:solidFill>
                  <a:srgbClr val="00F900"/>
                </a:solidFill>
                <a:latin typeface="+mn-lt"/>
                <a:ea typeface="+mn-ea"/>
                <a:cs typeface="+mn-cs"/>
                <a:sym typeface="Gill Sans"/>
                <a:hlinkClick r:id="rId4"/>
              </a:rPr>
              <a:t>bit</a:t>
            </a:r>
            <a:r>
              <a:rPr sz="4100">
                <a:solidFill>
                  <a:srgbClr val="00F900"/>
                </a:solidFill>
                <a:latin typeface="+mn-lt"/>
                <a:ea typeface="+mn-ea"/>
                <a:cs typeface="+mn-cs"/>
                <a:sym typeface="Gill Sans"/>
              </a:rPr>
              <a:t> string</a:t>
            </a:r>
            <a:r>
              <a:rPr sz="4100">
                <a:solidFill>
                  <a:srgbClr val="FFFFFF"/>
                </a:solidFill>
                <a:latin typeface="+mn-lt"/>
                <a:ea typeface="+mn-ea"/>
                <a:cs typeface="+mn-cs"/>
                <a:sym typeface="Gill Sans"/>
              </a:rPr>
              <a:t>, the (cryptographic) </a:t>
            </a:r>
            <a:r>
              <a:rPr sz="4100">
                <a:solidFill>
                  <a:srgbClr val="00F900"/>
                </a:solidFill>
                <a:latin typeface="+mn-lt"/>
                <a:ea typeface="+mn-ea"/>
                <a:cs typeface="+mn-cs"/>
                <a:sym typeface="Gill Sans"/>
              </a:rPr>
              <a:t>hash</a:t>
            </a:r>
            <a:r>
              <a:rPr sz="4100">
                <a:solidFill>
                  <a:srgbClr val="FFFFFF"/>
                </a:solidFill>
                <a:latin typeface="+mn-lt"/>
                <a:ea typeface="+mn-ea"/>
                <a:cs typeface="+mn-cs"/>
                <a:sym typeface="Gill Sans"/>
              </a:rPr>
              <a:t> value, such that an accidental or intentional change to the data will change the </a:t>
            </a:r>
            <a:r>
              <a:rPr sz="4100">
                <a:solidFill>
                  <a:srgbClr val="00F900"/>
                </a:solidFill>
                <a:latin typeface="+mn-lt"/>
                <a:ea typeface="+mn-ea"/>
                <a:cs typeface="+mn-cs"/>
                <a:sym typeface="Gill Sans"/>
              </a:rPr>
              <a:t>hash</a:t>
            </a:r>
            <a:r>
              <a:rPr sz="4100">
                <a:solidFill>
                  <a:srgbClr val="FFFFFF"/>
                </a:solidFill>
                <a:latin typeface="+mn-lt"/>
                <a:ea typeface="+mn-ea"/>
                <a:cs typeface="+mn-cs"/>
                <a:sym typeface="Gill Sans"/>
              </a:rPr>
              <a:t> value. The </a:t>
            </a:r>
            <a:r>
              <a:rPr sz="4100">
                <a:solidFill>
                  <a:srgbClr val="FF40FF"/>
                </a:solidFill>
                <a:latin typeface="+mn-lt"/>
                <a:ea typeface="+mn-ea"/>
                <a:cs typeface="+mn-cs"/>
                <a:sym typeface="Gill Sans"/>
              </a:rPr>
              <a:t>data to be encoded</a:t>
            </a:r>
            <a:r>
              <a:rPr sz="4100">
                <a:solidFill>
                  <a:srgbClr val="FFFFFF"/>
                </a:solidFill>
                <a:latin typeface="+mn-lt"/>
                <a:ea typeface="+mn-ea"/>
                <a:cs typeface="+mn-cs"/>
                <a:sym typeface="Gill Sans"/>
              </a:rPr>
              <a:t> is often called the "</a:t>
            </a:r>
            <a:r>
              <a:rPr sz="4100">
                <a:solidFill>
                  <a:srgbClr val="FF40FF"/>
                </a:solidFill>
                <a:latin typeface="+mn-lt"/>
                <a:ea typeface="+mn-ea"/>
                <a:cs typeface="+mn-cs"/>
                <a:sym typeface="Gill Sans"/>
              </a:rPr>
              <a:t>message</a:t>
            </a:r>
            <a:r>
              <a:rPr sz="4100">
                <a:solidFill>
                  <a:srgbClr val="FFFFFF"/>
                </a:solidFill>
                <a:latin typeface="+mn-lt"/>
                <a:ea typeface="+mn-ea"/>
                <a:cs typeface="+mn-cs"/>
                <a:sym typeface="Gill Sans"/>
              </a:rPr>
              <a:t>," and the </a:t>
            </a:r>
            <a:r>
              <a:rPr sz="4100">
                <a:solidFill>
                  <a:srgbClr val="00F900"/>
                </a:solidFill>
                <a:latin typeface="+mn-lt"/>
                <a:ea typeface="+mn-ea"/>
                <a:cs typeface="+mn-cs"/>
                <a:sym typeface="Gill Sans"/>
              </a:rPr>
              <a:t>hash</a:t>
            </a:r>
            <a:r>
              <a:rPr sz="4100">
                <a:solidFill>
                  <a:srgbClr val="FFFFFF"/>
                </a:solidFill>
                <a:latin typeface="+mn-lt"/>
                <a:ea typeface="+mn-ea"/>
                <a:cs typeface="+mn-cs"/>
                <a:sym typeface="Gill Sans"/>
              </a:rPr>
              <a:t> value is sometimes called the </a:t>
            </a:r>
            <a:r>
              <a:rPr sz="4100">
                <a:solidFill>
                  <a:srgbClr val="00F900"/>
                </a:solidFill>
                <a:latin typeface="+mn-lt"/>
                <a:ea typeface="+mn-ea"/>
                <a:cs typeface="+mn-cs"/>
                <a:sym typeface="Gill Sans"/>
              </a:rPr>
              <a:t>message digest</a:t>
            </a:r>
            <a:r>
              <a:rPr sz="4100">
                <a:solidFill>
                  <a:srgbClr val="FFFFFF"/>
                </a:solidFill>
                <a:latin typeface="+mn-lt"/>
                <a:ea typeface="+mn-ea"/>
                <a:cs typeface="+mn-cs"/>
                <a:sym typeface="Gill Sans"/>
              </a:rPr>
              <a:t> or simply </a:t>
            </a:r>
            <a:r>
              <a:rPr sz="4100">
                <a:solidFill>
                  <a:srgbClr val="00F900"/>
                </a:solidFill>
                <a:latin typeface="+mn-lt"/>
                <a:ea typeface="+mn-ea"/>
                <a:cs typeface="+mn-cs"/>
                <a:sym typeface="Gill Sans"/>
              </a:rPr>
              <a:t>digest</a:t>
            </a:r>
            <a:r>
              <a:rPr sz="4100">
                <a:solidFill>
                  <a:srgbClr val="FFFFFF"/>
                </a:solidFill>
                <a:latin typeface="+mn-lt"/>
                <a:ea typeface="+mn-ea"/>
                <a:cs typeface="+mn-cs"/>
                <a:sym typeface="Gill Sans"/>
              </a:rPr>
              <a:t>.</a:t>
            </a:r>
          </a:p>
        </p:txBody>
      </p:sp>
      <p:pic>
        <p:nvPicPr>
          <p:cNvPr id="179" name="Untitled2.png"/>
          <p:cNvPicPr/>
          <p:nvPr/>
        </p:nvPicPr>
        <p:blipFill>
          <a:blip r:embed="rId5">
            <a:extLst/>
          </a:blip>
          <a:stretch>
            <a:fillRect/>
          </a:stretch>
        </p:blipFill>
        <p:spPr>
          <a:xfrm>
            <a:off x="11850859" y="330200"/>
            <a:ext cx="3812046" cy="2717800"/>
          </a:xfrm>
          <a:prstGeom prst="rect">
            <a:avLst/>
          </a:prstGeom>
          <a:ln w="12700">
            <a:miter lim="400000"/>
          </a:ln>
        </p:spPr>
      </p:pic>
    </p:spTree>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Untitled2.png"/>
          <p:cNvPicPr/>
          <p:nvPr/>
        </p:nvPicPr>
        <p:blipFill>
          <a:blip r:embed="rId2">
            <a:extLst/>
          </a:blip>
          <a:stretch>
            <a:fillRect/>
          </a:stretch>
        </p:blipFill>
        <p:spPr>
          <a:xfrm>
            <a:off x="2933700" y="469900"/>
            <a:ext cx="10670164" cy="7607300"/>
          </a:xfrm>
          <a:prstGeom prst="rect">
            <a:avLst/>
          </a:prstGeom>
          <a:ln w="12700">
            <a:miter lim="400000"/>
          </a:ln>
        </p:spPr>
      </p:pic>
      <p:sp>
        <p:nvSpPr>
          <p:cNvPr id="182" name="Shape 182"/>
          <p:cNvSpPr/>
          <p:nvPr/>
        </p:nvSpPr>
        <p:spPr>
          <a:xfrm>
            <a:off x="3917208" y="8375650"/>
            <a:ext cx="8684290"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B00"/>
                </a:solidFill>
                <a:latin typeface="+mn-lt"/>
                <a:ea typeface="+mn-ea"/>
                <a:cs typeface="+mn-cs"/>
                <a:sym typeface="Gill Sans"/>
                <a:hlinkClick r:id="rId3"/>
              </a:defRPr>
            </a:lvl1pPr>
          </a:lstStyle>
          <a:p>
            <a:pPr lvl="0">
              <a:defRPr sz="1800">
                <a:solidFill>
                  <a:srgbClr val="000000"/>
                </a:solidFill>
              </a:defRPr>
            </a:pPr>
            <a:r>
              <a:rPr sz="2900">
                <a:solidFill>
                  <a:srgbClr val="FFFB00"/>
                </a:solidFill>
                <a:hlinkClick r:id="rId3"/>
              </a:rPr>
              <a:t>http://en.wikipedia.org/wiki/Cryptographic_hash_function</a:t>
            </a:r>
          </a:p>
        </p:txBody>
      </p:sp>
    </p:spTree>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p:nvPr/>
        </p:nvSpPr>
        <p:spPr>
          <a:xfrm>
            <a:off x="927100" y="7493000"/>
            <a:ext cx="646286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http://en.wikipedia.org/wiki/SHA-1</a:t>
            </a:r>
          </a:p>
        </p:txBody>
      </p:sp>
      <p:sp>
        <p:nvSpPr>
          <p:cNvPr id="185" name="Shape 185"/>
          <p:cNvSpPr/>
          <p:nvPr/>
        </p:nvSpPr>
        <p:spPr>
          <a:xfrm>
            <a:off x="8520174" y="419100"/>
            <a:ext cx="654211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http://www.dr-chuck.com/sha1.php</a:t>
            </a:r>
          </a:p>
        </p:txBody>
      </p:sp>
      <p:pic>
        <p:nvPicPr>
          <p:cNvPr id="186" name="Untitled0.png"/>
          <p:cNvPicPr/>
          <p:nvPr/>
        </p:nvPicPr>
        <p:blipFill>
          <a:blip r:embed="rId2">
            <a:extLst/>
          </a:blip>
          <a:stretch>
            <a:fillRect/>
          </a:stretch>
        </p:blipFill>
        <p:spPr>
          <a:xfrm>
            <a:off x="558800" y="317500"/>
            <a:ext cx="6794500" cy="4470400"/>
          </a:xfrm>
          <a:prstGeom prst="rect">
            <a:avLst/>
          </a:prstGeom>
          <a:ln w="12700">
            <a:miter lim="400000"/>
          </a:ln>
        </p:spPr>
      </p:pic>
      <p:pic>
        <p:nvPicPr>
          <p:cNvPr id="187" name="Untitled1.png"/>
          <p:cNvPicPr/>
          <p:nvPr/>
        </p:nvPicPr>
        <p:blipFill>
          <a:blip r:embed="rId3">
            <a:extLst/>
          </a:blip>
          <a:stretch>
            <a:fillRect/>
          </a:stretch>
        </p:blipFill>
        <p:spPr>
          <a:xfrm>
            <a:off x="5181600" y="1727200"/>
            <a:ext cx="6794500" cy="4470400"/>
          </a:xfrm>
          <a:prstGeom prst="rect">
            <a:avLst/>
          </a:prstGeom>
          <a:ln w="12700">
            <a:miter lim="400000"/>
          </a:ln>
        </p:spPr>
      </p:pic>
      <p:pic>
        <p:nvPicPr>
          <p:cNvPr id="188" name="Untitled4.png"/>
          <p:cNvPicPr/>
          <p:nvPr/>
        </p:nvPicPr>
        <p:blipFill>
          <a:blip r:embed="rId4">
            <a:extLst/>
          </a:blip>
          <a:stretch>
            <a:fillRect/>
          </a:stretch>
        </p:blipFill>
        <p:spPr>
          <a:xfrm>
            <a:off x="9144000" y="4318000"/>
            <a:ext cx="6794500" cy="4470400"/>
          </a:xfrm>
          <a:prstGeom prst="rect">
            <a:avLst/>
          </a:prstGeom>
          <a:ln w="12700">
            <a:miter lim="400000"/>
          </a:ln>
        </p:spPr>
      </p:pic>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Hashes for Passwords</a:t>
            </a:r>
          </a:p>
        </p:txBody>
      </p:sp>
      <p:sp>
        <p:nvSpPr>
          <p:cNvPr id="191" name="Shape 191"/>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As a general rule, systems do not store your password in plain text their databases in case they 'lose' their data</a:t>
            </a:r>
          </a:p>
          <a:p>
            <a:pPr lvl="0">
              <a:defRPr sz="1800">
                <a:solidFill>
                  <a:srgbClr val="000000"/>
                </a:solidFill>
              </a:defRPr>
            </a:pPr>
            <a:r>
              <a:rPr sz="3600">
                <a:solidFill>
                  <a:srgbClr val="FFFFFF"/>
                </a:solidFill>
              </a:rPr>
              <a:t>When you set the password, they compute a hash and store the hash</a:t>
            </a:r>
          </a:p>
          <a:p>
            <a:pPr lvl="0">
              <a:defRPr sz="1800">
                <a:solidFill>
                  <a:srgbClr val="000000"/>
                </a:solidFill>
              </a:defRPr>
            </a:pPr>
            <a:r>
              <a:rPr sz="3600">
                <a:solidFill>
                  <a:srgbClr val="FFFFFF"/>
                </a:solidFill>
              </a:rPr>
              <a:t>When you try to log in they compute the hash of what you type as a password and if it matches what they have stored - they let you in.</a:t>
            </a:r>
          </a:p>
          <a:p>
            <a:pPr lvl="0">
              <a:defRPr sz="1800">
                <a:solidFill>
                  <a:srgbClr val="000000"/>
                </a:solidFill>
              </a:defRPr>
            </a:pPr>
            <a:r>
              <a:rPr sz="3600">
                <a:solidFill>
                  <a:srgbClr val="FFFFFF"/>
                </a:solidFill>
              </a:rPr>
              <a:t>This is why a respectable system will never send your PW to you - they can only reset it!</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p:cNvSpPr>
          <p:nvPr>
            <p:ph type="title"/>
          </p:nvPr>
        </p:nvSpPr>
        <p:spPr>
          <a:xfrm>
            <a:off x="673100" y="2603500"/>
            <a:ext cx="5930900" cy="39370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Lets Meet some Nice People</a:t>
            </a:r>
          </a:p>
        </p:txBody>
      </p:sp>
      <p:sp>
        <p:nvSpPr>
          <p:cNvPr id="66" name="Shape 66"/>
          <p:cNvSpPr/>
          <p:nvPr/>
        </p:nvSpPr>
        <p:spPr>
          <a:xfrm>
            <a:off x="4089400" y="8369300"/>
            <a:ext cx="806306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2"/>
              </a:defRPr>
            </a:lvl1pPr>
          </a:lstStyle>
          <a:p>
            <a:pPr lvl="0">
              <a:defRPr sz="1800">
                <a:solidFill>
                  <a:srgbClr val="000000"/>
                </a:solidFill>
              </a:defRPr>
            </a:pPr>
            <a:r>
              <a:rPr sz="3600">
                <a:solidFill>
                  <a:srgbClr val="FFFB00"/>
                </a:solidFill>
                <a:hlinkClick r:id="rId2"/>
              </a:rPr>
              <a:t>http://en.wikipedia.org/wiki/Alice_and_Bob</a:t>
            </a:r>
          </a:p>
        </p:txBody>
      </p:sp>
      <p:pic>
        <p:nvPicPr>
          <p:cNvPr id="67" name="Untitled.png"/>
          <p:cNvPicPr/>
          <p:nvPr/>
        </p:nvPicPr>
        <p:blipFill>
          <a:blip r:embed="rId3">
            <a:extLst/>
          </a:blip>
          <a:stretch>
            <a:fillRect/>
          </a:stretch>
        </p:blipFill>
        <p:spPr>
          <a:xfrm>
            <a:off x="7200900" y="1028700"/>
            <a:ext cx="8343901" cy="5897130"/>
          </a:xfrm>
          <a:prstGeom prst="rect">
            <a:avLst/>
          </a:prstGeom>
          <a:ln w="12700">
            <a:miter lim="400000"/>
          </a:ln>
        </p:spPr>
      </p:pic>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p:nvPr/>
        </p:nvSpPr>
        <p:spPr>
          <a:xfrm>
            <a:off x="2921000" y="1485900"/>
            <a:ext cx="2781300" cy="1270000"/>
          </a:xfrm>
          <a:prstGeom prst="roundRect">
            <a:avLst>
              <a:gd name="adj" fmla="val 15000"/>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5200">
                <a:effectLst>
                  <a:outerShdw blurRad="38100" dist="12700" dir="5400000" rotWithShape="0">
                    <a:srgbClr val="000000">
                      <a:alpha val="50000"/>
                    </a:srgbClr>
                  </a:outerShdw>
                </a:effectLst>
                <a:latin typeface="+mn-lt"/>
                <a:ea typeface="+mn-ea"/>
                <a:cs typeface="+mn-cs"/>
                <a:sym typeface="Gill Sans"/>
              </a:defRPr>
            </a:lvl1pPr>
          </a:lstStyle>
          <a:p>
            <a:pPr lvl="0">
              <a:defRPr sz="1800">
                <a:effectLst/>
              </a:defRPr>
            </a:pPr>
            <a:r>
              <a:rPr sz="5200">
                <a:effectLst>
                  <a:outerShdw blurRad="38100" dist="12700" dir="5400000" rotWithShape="0">
                    <a:srgbClr val="000000">
                      <a:alpha val="50000"/>
                    </a:srgbClr>
                  </a:outerShdw>
                </a:effectLst>
              </a:rPr>
              <a:t>SHA-1</a:t>
            </a:r>
          </a:p>
        </p:txBody>
      </p:sp>
      <p:sp>
        <p:nvSpPr>
          <p:cNvPr id="194" name="Shape 194"/>
          <p:cNvSpPr/>
          <p:nvPr/>
        </p:nvSpPr>
        <p:spPr>
          <a:xfrm>
            <a:off x="773509" y="1803400"/>
            <a:ext cx="100034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fluffy</a:t>
            </a:r>
          </a:p>
        </p:txBody>
      </p:sp>
      <p:sp>
        <p:nvSpPr>
          <p:cNvPr id="195" name="Shape 195"/>
          <p:cNvSpPr/>
          <p:nvPr/>
        </p:nvSpPr>
        <p:spPr>
          <a:xfrm>
            <a:off x="6849467" y="1701800"/>
            <a:ext cx="899063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d9d71ab718931a89de1e986bc62f6c988ddc1813</a:t>
            </a:r>
          </a:p>
        </p:txBody>
      </p:sp>
      <p:sp>
        <p:nvSpPr>
          <p:cNvPr id="196" name="Shape 196"/>
          <p:cNvSpPr/>
          <p:nvPr/>
        </p:nvSpPr>
        <p:spPr>
          <a:xfrm flipH="1">
            <a:off x="5737890" y="2089553"/>
            <a:ext cx="835898" cy="1"/>
          </a:xfrm>
          <a:prstGeom prst="line">
            <a:avLst/>
          </a:prstGeom>
          <a:ln w="63500">
            <a:solidFill>
              <a:srgbClr val="FFFFFF"/>
            </a:solidFill>
            <a:miter lim="400000"/>
            <a:headEnd type="stealth"/>
          </a:ln>
        </p:spPr>
        <p:txBody>
          <a:bodyPr lIns="0" tIns="0" rIns="0" bIns="0"/>
          <a:lstStyle/>
          <a:p>
            <a:pPr lvl="0"/>
            <a:endParaRPr/>
          </a:p>
        </p:txBody>
      </p:sp>
      <p:sp>
        <p:nvSpPr>
          <p:cNvPr id="197" name="Shape 197"/>
          <p:cNvSpPr/>
          <p:nvPr/>
        </p:nvSpPr>
        <p:spPr>
          <a:xfrm flipH="1">
            <a:off x="2146300" y="2120900"/>
            <a:ext cx="835898" cy="1"/>
          </a:xfrm>
          <a:prstGeom prst="line">
            <a:avLst/>
          </a:prstGeom>
          <a:ln w="63500">
            <a:solidFill>
              <a:srgbClr val="FFFFFF"/>
            </a:solidFill>
            <a:miter lim="400000"/>
            <a:headEnd type="stealth"/>
          </a:ln>
        </p:spPr>
        <p:txBody>
          <a:bodyPr lIns="0" tIns="0" rIns="0" bIns="0"/>
          <a:lstStyle/>
          <a:p>
            <a:pPr lvl="0"/>
            <a:endParaRPr/>
          </a:p>
        </p:txBody>
      </p:sp>
      <p:sp>
        <p:nvSpPr>
          <p:cNvPr id="198" name="Shape 198"/>
          <p:cNvSpPr/>
          <p:nvPr/>
        </p:nvSpPr>
        <p:spPr>
          <a:xfrm>
            <a:off x="6869397" y="342900"/>
            <a:ext cx="831577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Store the 'hashed password' in the database.</a:t>
            </a:r>
          </a:p>
        </p:txBody>
      </p:sp>
      <p:sp>
        <p:nvSpPr>
          <p:cNvPr id="199" name="Shape 199"/>
          <p:cNvSpPr/>
          <p:nvPr/>
        </p:nvSpPr>
        <p:spPr>
          <a:xfrm>
            <a:off x="741945" y="342900"/>
            <a:ext cx="446707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Setting a new password</a:t>
            </a:r>
          </a:p>
        </p:txBody>
      </p:sp>
      <p:sp>
        <p:nvSpPr>
          <p:cNvPr id="200" name="Shape 200"/>
          <p:cNvSpPr/>
          <p:nvPr/>
        </p:nvSpPr>
        <p:spPr>
          <a:xfrm>
            <a:off x="2806700" y="4406900"/>
            <a:ext cx="2781300" cy="1270000"/>
          </a:xfrm>
          <a:prstGeom prst="roundRect">
            <a:avLst>
              <a:gd name="adj" fmla="val 15000"/>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5200">
                <a:effectLst>
                  <a:outerShdw blurRad="38100" dist="12700" dir="5400000" rotWithShape="0">
                    <a:srgbClr val="000000">
                      <a:alpha val="50000"/>
                    </a:srgbClr>
                  </a:outerShdw>
                </a:effectLst>
                <a:latin typeface="+mn-lt"/>
                <a:ea typeface="+mn-ea"/>
                <a:cs typeface="+mn-cs"/>
                <a:sym typeface="Gill Sans"/>
              </a:defRPr>
            </a:lvl1pPr>
          </a:lstStyle>
          <a:p>
            <a:pPr lvl="0">
              <a:defRPr sz="1800">
                <a:effectLst/>
              </a:defRPr>
            </a:pPr>
            <a:r>
              <a:rPr sz="5200">
                <a:effectLst>
                  <a:outerShdw blurRad="38100" dist="12700" dir="5400000" rotWithShape="0">
                    <a:srgbClr val="000000">
                      <a:alpha val="50000"/>
                    </a:srgbClr>
                  </a:outerShdw>
                </a:effectLst>
              </a:rPr>
              <a:t>SHA-1</a:t>
            </a:r>
          </a:p>
        </p:txBody>
      </p:sp>
      <p:sp>
        <p:nvSpPr>
          <p:cNvPr id="201" name="Shape 201"/>
          <p:cNvSpPr/>
          <p:nvPr/>
        </p:nvSpPr>
        <p:spPr>
          <a:xfrm>
            <a:off x="653144" y="4724400"/>
            <a:ext cx="101486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pony</a:t>
            </a:r>
          </a:p>
        </p:txBody>
      </p:sp>
      <p:sp>
        <p:nvSpPr>
          <p:cNvPr id="202" name="Shape 202"/>
          <p:cNvSpPr/>
          <p:nvPr/>
        </p:nvSpPr>
        <p:spPr>
          <a:xfrm flipH="1">
            <a:off x="5626100" y="5016500"/>
            <a:ext cx="835898" cy="1"/>
          </a:xfrm>
          <a:prstGeom prst="line">
            <a:avLst/>
          </a:prstGeom>
          <a:ln w="63500">
            <a:solidFill>
              <a:srgbClr val="FFFFFF"/>
            </a:solidFill>
            <a:miter lim="400000"/>
            <a:headEnd type="stealth"/>
          </a:ln>
        </p:spPr>
        <p:txBody>
          <a:bodyPr lIns="0" tIns="0" rIns="0" bIns="0"/>
          <a:lstStyle/>
          <a:p>
            <a:pPr lvl="0"/>
            <a:endParaRPr/>
          </a:p>
        </p:txBody>
      </p:sp>
      <p:sp>
        <p:nvSpPr>
          <p:cNvPr id="203" name="Shape 203"/>
          <p:cNvSpPr/>
          <p:nvPr/>
        </p:nvSpPr>
        <p:spPr>
          <a:xfrm flipH="1">
            <a:off x="2032000" y="5041900"/>
            <a:ext cx="835898" cy="1"/>
          </a:xfrm>
          <a:prstGeom prst="line">
            <a:avLst/>
          </a:prstGeom>
          <a:ln w="63500">
            <a:solidFill>
              <a:srgbClr val="FFFFFF"/>
            </a:solidFill>
            <a:miter lim="400000"/>
            <a:headEnd type="stealth"/>
          </a:ln>
        </p:spPr>
        <p:txBody>
          <a:bodyPr lIns="0" tIns="0" rIns="0" bIns="0"/>
          <a:lstStyle/>
          <a:p>
            <a:pPr lvl="0"/>
            <a:endParaRPr/>
          </a:p>
        </p:txBody>
      </p:sp>
      <p:sp>
        <p:nvSpPr>
          <p:cNvPr id="204" name="Shape 204"/>
          <p:cNvSpPr/>
          <p:nvPr/>
        </p:nvSpPr>
        <p:spPr>
          <a:xfrm>
            <a:off x="6832600" y="4699000"/>
            <a:ext cx="875689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2629fb6d2384da89796a4811ef6db5f2ac657bab</a:t>
            </a:r>
          </a:p>
        </p:txBody>
      </p:sp>
      <p:sp>
        <p:nvSpPr>
          <p:cNvPr id="205" name="Shape 205"/>
          <p:cNvSpPr/>
          <p:nvPr/>
        </p:nvSpPr>
        <p:spPr>
          <a:xfrm>
            <a:off x="2743200" y="6184900"/>
            <a:ext cx="2781300" cy="1270000"/>
          </a:xfrm>
          <a:prstGeom prst="roundRect">
            <a:avLst>
              <a:gd name="adj" fmla="val 15000"/>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5200">
                <a:effectLst>
                  <a:outerShdw blurRad="38100" dist="12700" dir="5400000" rotWithShape="0">
                    <a:srgbClr val="000000">
                      <a:alpha val="50000"/>
                    </a:srgbClr>
                  </a:outerShdw>
                </a:effectLst>
                <a:latin typeface="+mn-lt"/>
                <a:ea typeface="+mn-ea"/>
                <a:cs typeface="+mn-cs"/>
                <a:sym typeface="Gill Sans"/>
              </a:defRPr>
            </a:lvl1pPr>
          </a:lstStyle>
          <a:p>
            <a:pPr lvl="0">
              <a:defRPr sz="1800">
                <a:effectLst/>
              </a:defRPr>
            </a:pPr>
            <a:r>
              <a:rPr sz="5200">
                <a:effectLst>
                  <a:outerShdw blurRad="38100" dist="12700" dir="5400000" rotWithShape="0">
                    <a:srgbClr val="000000">
                      <a:alpha val="50000"/>
                    </a:srgbClr>
                  </a:outerShdw>
                </a:effectLst>
              </a:rPr>
              <a:t>SHA-1</a:t>
            </a:r>
          </a:p>
        </p:txBody>
      </p:sp>
      <p:sp>
        <p:nvSpPr>
          <p:cNvPr id="206" name="Shape 206"/>
          <p:cNvSpPr/>
          <p:nvPr/>
        </p:nvSpPr>
        <p:spPr>
          <a:xfrm>
            <a:off x="596900" y="6502400"/>
            <a:ext cx="100034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fluffy</a:t>
            </a:r>
          </a:p>
        </p:txBody>
      </p:sp>
      <p:sp>
        <p:nvSpPr>
          <p:cNvPr id="207" name="Shape 207"/>
          <p:cNvSpPr/>
          <p:nvPr/>
        </p:nvSpPr>
        <p:spPr>
          <a:xfrm>
            <a:off x="6667500" y="6400800"/>
            <a:ext cx="899063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d9d71ab718931a89de1e986bc62f6c988ddc1813</a:t>
            </a:r>
          </a:p>
        </p:txBody>
      </p:sp>
      <p:sp>
        <p:nvSpPr>
          <p:cNvPr id="208" name="Shape 208"/>
          <p:cNvSpPr/>
          <p:nvPr/>
        </p:nvSpPr>
        <p:spPr>
          <a:xfrm flipH="1">
            <a:off x="5562600" y="6794500"/>
            <a:ext cx="835898" cy="1"/>
          </a:xfrm>
          <a:prstGeom prst="line">
            <a:avLst/>
          </a:prstGeom>
          <a:ln w="63500">
            <a:solidFill>
              <a:srgbClr val="FFFFFF"/>
            </a:solidFill>
            <a:miter lim="400000"/>
            <a:headEnd type="stealth"/>
          </a:ln>
        </p:spPr>
        <p:txBody>
          <a:bodyPr lIns="0" tIns="0" rIns="0" bIns="0"/>
          <a:lstStyle/>
          <a:p>
            <a:pPr lvl="0"/>
            <a:endParaRPr/>
          </a:p>
        </p:txBody>
      </p:sp>
      <p:sp>
        <p:nvSpPr>
          <p:cNvPr id="209" name="Shape 209"/>
          <p:cNvSpPr/>
          <p:nvPr/>
        </p:nvSpPr>
        <p:spPr>
          <a:xfrm flipH="1">
            <a:off x="1968500" y="6819900"/>
            <a:ext cx="835898" cy="1"/>
          </a:xfrm>
          <a:prstGeom prst="line">
            <a:avLst/>
          </a:prstGeom>
          <a:ln w="63500">
            <a:solidFill>
              <a:srgbClr val="FFFFFF"/>
            </a:solidFill>
            <a:miter lim="400000"/>
            <a:headEnd type="stealth"/>
          </a:ln>
        </p:spPr>
        <p:txBody>
          <a:bodyPr lIns="0" tIns="0" rIns="0" bIns="0"/>
          <a:lstStyle/>
          <a:p>
            <a:pPr lvl="0"/>
            <a:endParaRPr/>
          </a:p>
        </p:txBody>
      </p:sp>
      <p:sp>
        <p:nvSpPr>
          <p:cNvPr id="210" name="Shape 210"/>
          <p:cNvSpPr/>
          <p:nvPr/>
        </p:nvSpPr>
        <p:spPr>
          <a:xfrm>
            <a:off x="696205" y="3263900"/>
            <a:ext cx="282066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Log in attempt</a:t>
            </a:r>
          </a:p>
        </p:txBody>
      </p:sp>
      <p:sp>
        <p:nvSpPr>
          <p:cNvPr id="211" name="Shape 211"/>
          <p:cNvSpPr/>
          <p:nvPr/>
        </p:nvSpPr>
        <p:spPr>
          <a:xfrm>
            <a:off x="8498544" y="7442200"/>
            <a:ext cx="124747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Match</a:t>
            </a:r>
          </a:p>
        </p:txBody>
      </p:sp>
      <p:sp>
        <p:nvSpPr>
          <p:cNvPr id="212" name="Shape 212"/>
          <p:cNvSpPr/>
          <p:nvPr/>
        </p:nvSpPr>
        <p:spPr>
          <a:xfrm flipH="1">
            <a:off x="9832789" y="7018235"/>
            <a:ext cx="703915" cy="681918"/>
          </a:xfrm>
          <a:prstGeom prst="line">
            <a:avLst/>
          </a:prstGeom>
          <a:ln w="63500">
            <a:solidFill>
              <a:srgbClr val="FFFFFF"/>
            </a:solidFill>
            <a:miter lim="400000"/>
            <a:headEnd type="stealth"/>
          </a:ln>
        </p:spPr>
        <p:txBody>
          <a:bodyPr lIns="0" tIns="0" rIns="0" bIns="0"/>
          <a:lstStyle/>
          <a:p>
            <a:pPr lvl="0"/>
            <a:endParaRPr/>
          </a:p>
        </p:txBody>
      </p:sp>
      <p:sp>
        <p:nvSpPr>
          <p:cNvPr id="213" name="Shape 213"/>
          <p:cNvSpPr/>
          <p:nvPr/>
        </p:nvSpPr>
        <p:spPr>
          <a:xfrm>
            <a:off x="290574" y="8293100"/>
            <a:ext cx="654211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http://www.dr-chuck.com/sha1.php</a:t>
            </a:r>
          </a:p>
        </p:txBody>
      </p:sp>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p>
            <a:pPr lvl="0">
              <a:defRPr sz="1800">
                <a:solidFill>
                  <a:srgbClr val="000000"/>
                </a:solidFill>
              </a:defRPr>
            </a:pPr>
            <a:r>
              <a:rPr sz="7600">
                <a:solidFill>
                  <a:srgbClr val="00F900"/>
                </a:solidFill>
              </a:rPr>
              <a:t>Digital Signatures</a:t>
            </a:r>
          </a:p>
          <a:p>
            <a:pPr lvl="0">
              <a:defRPr sz="1800">
                <a:solidFill>
                  <a:srgbClr val="000000"/>
                </a:solidFill>
              </a:defRPr>
            </a:pPr>
            <a:r>
              <a:rPr sz="7600">
                <a:solidFill>
                  <a:srgbClr val="00F900"/>
                </a:solidFill>
              </a:rPr>
              <a:t>Message Integrity</a:t>
            </a:r>
          </a:p>
        </p:txBody>
      </p:sp>
      <p:sp>
        <p:nvSpPr>
          <p:cNvPr id="216" name="Shape 216"/>
          <p:cNvSpPr>
            <a:spLocks noGrp="1"/>
          </p:cNvSpPr>
          <p:nvPr>
            <p:ph type="body" idx="1"/>
          </p:nvPr>
        </p:nvSpPr>
        <p:spPr>
          <a:prstGeom prst="rect">
            <a:avLst/>
          </a:prstGeom>
        </p:spPr>
        <p:txBody>
          <a:bodyPr/>
          <a:lstStyle/>
          <a:p>
            <a:pPr lvl="0"/>
            <a:endParaRPr/>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Message Integrity</a:t>
            </a:r>
          </a:p>
        </p:txBody>
      </p:sp>
      <p:sp>
        <p:nvSpPr>
          <p:cNvPr id="219" name="Shape 219"/>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When you get a message from someone, did that message really come from who you think it came from?</a:t>
            </a:r>
          </a:p>
          <a:p>
            <a:pPr lvl="0">
              <a:defRPr sz="1800">
                <a:solidFill>
                  <a:srgbClr val="000000"/>
                </a:solidFill>
              </a:defRPr>
            </a:pPr>
            <a:r>
              <a:rPr sz="3600">
                <a:solidFill>
                  <a:srgbClr val="FFFFFF"/>
                </a:solidFill>
              </a:rPr>
              <a:t>Was the message altered while in transit or is the copy you received the same as the copy that was sent?</a:t>
            </a:r>
          </a:p>
        </p:txBody>
      </p:sp>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Group 223"/>
          <p:cNvGrpSpPr/>
          <p:nvPr/>
        </p:nvGrpSpPr>
        <p:grpSpPr>
          <a:xfrm>
            <a:off x="2552700" y="2641600"/>
            <a:ext cx="4203701" cy="3180800"/>
            <a:chOff x="0" y="0"/>
            <a:chExt cx="4203700" cy="3180799"/>
          </a:xfrm>
        </p:grpSpPr>
        <p:pic>
          <p:nvPicPr>
            <p:cNvPr id="221" name="1194983899606690431network_could_nicolas_cl_.svg.med.png"/>
            <p:cNvPicPr/>
            <p:nvPr/>
          </p:nvPicPr>
          <p:blipFill>
            <a:blip r:embed="rId2">
              <a:extLst/>
            </a:blip>
            <a:stretch>
              <a:fillRect/>
            </a:stretch>
          </p:blipFill>
          <p:spPr>
            <a:xfrm>
              <a:off x="0" y="0"/>
              <a:ext cx="4203701" cy="3180800"/>
            </a:xfrm>
            <a:prstGeom prst="rect">
              <a:avLst/>
            </a:prstGeom>
            <a:ln w="12700" cap="flat">
              <a:noFill/>
              <a:miter lim="400000"/>
            </a:ln>
            <a:effectLst/>
          </p:spPr>
        </p:pic>
        <p:sp>
          <p:nvSpPr>
            <p:cNvPr id="222" name="Shape 222"/>
            <p:cNvSpPr/>
            <p:nvPr/>
          </p:nvSpPr>
          <p:spPr>
            <a:xfrm>
              <a:off x="622300" y="1016000"/>
              <a:ext cx="3238500"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Insecure Medium</a:t>
              </a:r>
            </a:p>
          </p:txBody>
        </p:sp>
      </p:grpSp>
      <p:sp>
        <p:nvSpPr>
          <p:cNvPr id="224" name="Shape 224"/>
          <p:cNvSpPr/>
          <p:nvPr/>
        </p:nvSpPr>
        <p:spPr>
          <a:xfrm>
            <a:off x="7277100" y="3594100"/>
            <a:ext cx="1270000" cy="1270000"/>
          </a:xfrm>
          <a:prstGeom prst="rightArrow">
            <a:avLst>
              <a:gd name="adj1" fmla="val 32000"/>
              <a:gd name="adj2" fmla="val 44000"/>
            </a:avLst>
          </a:prstGeom>
          <a:blipFill>
            <a:blip r:embed="rId3"/>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25" name="Shape 225"/>
          <p:cNvSpPr/>
          <p:nvPr/>
        </p:nvSpPr>
        <p:spPr>
          <a:xfrm>
            <a:off x="9093200" y="2730500"/>
            <a:ext cx="4572000" cy="29718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"Eat More Ovaltine</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 Annie"</a:t>
            </a:r>
          </a:p>
        </p:txBody>
      </p:sp>
      <p:sp>
        <p:nvSpPr>
          <p:cNvPr id="226" name="Shape 226"/>
          <p:cNvSpPr/>
          <p:nvPr/>
        </p:nvSpPr>
        <p:spPr>
          <a:xfrm>
            <a:off x="10738656" y="895350"/>
            <a:ext cx="1288455" cy="990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6100">
                <a:solidFill>
                  <a:srgbClr val="00F900"/>
                </a:solidFill>
                <a:latin typeface="+mn-lt"/>
                <a:ea typeface="+mn-ea"/>
                <a:cs typeface="+mn-cs"/>
                <a:sym typeface="Gill Sans"/>
              </a:defRPr>
            </a:lvl1pPr>
          </a:lstStyle>
          <a:p>
            <a:pPr lvl="0">
              <a:defRPr sz="1800">
                <a:solidFill>
                  <a:srgbClr val="000000"/>
                </a:solidFill>
              </a:defRPr>
            </a:pPr>
            <a:r>
              <a:rPr sz="6100">
                <a:solidFill>
                  <a:srgbClr val="00F900"/>
                </a:solidFill>
              </a:rPr>
              <a:t>You</a:t>
            </a:r>
          </a:p>
        </p:txBody>
      </p:sp>
      <p:sp>
        <p:nvSpPr>
          <p:cNvPr id="227" name="Shape 227"/>
          <p:cNvSpPr/>
          <p:nvPr/>
        </p:nvSpPr>
        <p:spPr>
          <a:xfrm>
            <a:off x="2829433" y="6953250"/>
            <a:ext cx="10160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How might we be very sure this message really came from Annie and it was not altered enroute?</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Simple Message Signing</a:t>
            </a:r>
          </a:p>
        </p:txBody>
      </p:sp>
      <p:sp>
        <p:nvSpPr>
          <p:cNvPr id="230" name="Shape 230"/>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Shared secret transported securely 'out of band'</a:t>
            </a:r>
          </a:p>
          <a:p>
            <a:pPr lvl="0">
              <a:defRPr sz="1800">
                <a:solidFill>
                  <a:srgbClr val="000000"/>
                </a:solidFill>
              </a:defRPr>
            </a:pPr>
            <a:r>
              <a:rPr sz="3600">
                <a:solidFill>
                  <a:srgbClr val="FFFFFF"/>
                </a:solidFill>
              </a:rPr>
              <a:t>Before sending the message, concatenate the secret to the message</a:t>
            </a:r>
          </a:p>
          <a:p>
            <a:pPr lvl="0">
              <a:defRPr sz="1800">
                <a:solidFill>
                  <a:srgbClr val="000000"/>
                </a:solidFill>
              </a:defRPr>
            </a:pPr>
            <a:r>
              <a:rPr sz="3600">
                <a:solidFill>
                  <a:srgbClr val="FFFFFF"/>
                </a:solidFill>
              </a:rPr>
              <a:t>Compute the SHA digest of the message+secret</a:t>
            </a:r>
          </a:p>
          <a:p>
            <a:pPr lvl="0">
              <a:defRPr sz="1800">
                <a:solidFill>
                  <a:srgbClr val="000000"/>
                </a:solidFill>
              </a:defRPr>
            </a:pPr>
            <a:r>
              <a:rPr sz="3600">
                <a:solidFill>
                  <a:srgbClr val="FFFFFF"/>
                </a:solidFill>
              </a:rPr>
              <a:t>Send message + digest across insecure transport</a:t>
            </a:r>
          </a:p>
        </p:txBody>
      </p:sp>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Receiving a Signed Message</a:t>
            </a:r>
          </a:p>
        </p:txBody>
      </p:sp>
      <p:sp>
        <p:nvSpPr>
          <p:cNvPr id="233" name="Shape 233"/>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Receive message + digest from insecure transport</a:t>
            </a:r>
          </a:p>
          <a:p>
            <a:pPr lvl="0">
              <a:defRPr sz="1800">
                <a:solidFill>
                  <a:srgbClr val="000000"/>
                </a:solidFill>
              </a:defRPr>
            </a:pPr>
            <a:r>
              <a:rPr sz="3600">
                <a:solidFill>
                  <a:srgbClr val="FFFFFF"/>
                </a:solidFill>
              </a:rPr>
              <a:t>Remove digest and add secret</a:t>
            </a:r>
          </a:p>
          <a:p>
            <a:pPr lvl="0">
              <a:defRPr sz="1800">
                <a:solidFill>
                  <a:srgbClr val="000000"/>
                </a:solidFill>
              </a:defRPr>
            </a:pPr>
            <a:r>
              <a:rPr sz="3600">
                <a:solidFill>
                  <a:srgbClr val="FFFFFF"/>
                </a:solidFill>
              </a:rPr>
              <a:t>Compute SHA digest for message + secret</a:t>
            </a:r>
          </a:p>
          <a:p>
            <a:pPr lvl="0">
              <a:defRPr sz="1800">
                <a:solidFill>
                  <a:srgbClr val="000000"/>
                </a:solidFill>
              </a:defRPr>
            </a:pPr>
            <a:r>
              <a:rPr sz="3600">
                <a:solidFill>
                  <a:srgbClr val="FFFFFF"/>
                </a:solidFill>
              </a:rPr>
              <a:t>Compare the computed digest to the received digest</a:t>
            </a:r>
          </a:p>
        </p:txBody>
      </p:sp>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p:nvPr/>
        </p:nvSpPr>
        <p:spPr>
          <a:xfrm>
            <a:off x="1229928" y="1079500"/>
            <a:ext cx="351651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Eat More Ovaltine</a:t>
            </a:r>
          </a:p>
        </p:txBody>
      </p:sp>
      <p:sp>
        <p:nvSpPr>
          <p:cNvPr id="236" name="Shape 236"/>
          <p:cNvSpPr/>
          <p:nvPr/>
        </p:nvSpPr>
        <p:spPr>
          <a:xfrm>
            <a:off x="1211560" y="1905000"/>
            <a:ext cx="449699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FF40FF"/>
                </a:solidFill>
                <a:latin typeface="+mn-lt"/>
                <a:ea typeface="+mn-ea"/>
                <a:cs typeface="+mn-cs"/>
                <a:sym typeface="Gill Sans"/>
              </a:rPr>
              <a:t>Santa</a:t>
            </a:r>
          </a:p>
        </p:txBody>
      </p:sp>
      <p:sp>
        <p:nvSpPr>
          <p:cNvPr id="237" name="Shape 237"/>
          <p:cNvSpPr/>
          <p:nvPr/>
        </p:nvSpPr>
        <p:spPr>
          <a:xfrm>
            <a:off x="6908800" y="1587500"/>
            <a:ext cx="2781300" cy="1270000"/>
          </a:xfrm>
          <a:prstGeom prst="roundRect">
            <a:avLst>
              <a:gd name="adj" fmla="val 15000"/>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5200">
                <a:effectLst>
                  <a:outerShdw blurRad="38100" dist="12700" dir="5400000" rotWithShape="0">
                    <a:srgbClr val="000000">
                      <a:alpha val="50000"/>
                    </a:srgbClr>
                  </a:outerShdw>
                </a:effectLst>
                <a:latin typeface="+mn-lt"/>
                <a:ea typeface="+mn-ea"/>
                <a:cs typeface="+mn-cs"/>
                <a:sym typeface="Gill Sans"/>
              </a:defRPr>
            </a:lvl1pPr>
          </a:lstStyle>
          <a:p>
            <a:pPr lvl="0">
              <a:defRPr sz="1800">
                <a:effectLst/>
              </a:defRPr>
            </a:pPr>
            <a:r>
              <a:rPr sz="5200">
                <a:effectLst>
                  <a:outerShdw blurRad="38100" dist="12700" dir="5400000" rotWithShape="0">
                    <a:srgbClr val="000000">
                      <a:alpha val="50000"/>
                    </a:srgbClr>
                  </a:outerShdw>
                </a:effectLst>
              </a:rPr>
              <a:t>SHA-1</a:t>
            </a:r>
          </a:p>
        </p:txBody>
      </p:sp>
      <p:sp>
        <p:nvSpPr>
          <p:cNvPr id="238" name="Shape 238"/>
          <p:cNvSpPr/>
          <p:nvPr/>
        </p:nvSpPr>
        <p:spPr>
          <a:xfrm flipH="1">
            <a:off x="9725690" y="2191153"/>
            <a:ext cx="835898" cy="1"/>
          </a:xfrm>
          <a:prstGeom prst="line">
            <a:avLst/>
          </a:prstGeom>
          <a:ln w="63500">
            <a:solidFill>
              <a:srgbClr val="FFFFFF"/>
            </a:solidFill>
            <a:miter lim="400000"/>
            <a:headEnd type="stealth"/>
          </a:ln>
        </p:spPr>
        <p:txBody>
          <a:bodyPr lIns="0" tIns="0" rIns="0" bIns="0"/>
          <a:lstStyle/>
          <a:p>
            <a:pPr lvl="0"/>
            <a:endParaRPr/>
          </a:p>
        </p:txBody>
      </p:sp>
      <p:sp>
        <p:nvSpPr>
          <p:cNvPr id="239" name="Shape 239"/>
          <p:cNvSpPr/>
          <p:nvPr/>
        </p:nvSpPr>
        <p:spPr>
          <a:xfrm flipH="1">
            <a:off x="6134100" y="2222500"/>
            <a:ext cx="835898" cy="1"/>
          </a:xfrm>
          <a:prstGeom prst="line">
            <a:avLst/>
          </a:prstGeom>
          <a:ln w="63500">
            <a:solidFill>
              <a:srgbClr val="FFFFFF"/>
            </a:solidFill>
            <a:miter lim="400000"/>
            <a:headEnd type="stealth"/>
          </a:ln>
        </p:spPr>
        <p:txBody>
          <a:bodyPr lIns="0" tIns="0" rIns="0" bIns="0"/>
          <a:lstStyle/>
          <a:p>
            <a:pPr lvl="0"/>
            <a:endParaRPr/>
          </a:p>
        </p:txBody>
      </p:sp>
      <p:sp>
        <p:nvSpPr>
          <p:cNvPr id="240" name="Shape 240"/>
          <p:cNvSpPr/>
          <p:nvPr/>
        </p:nvSpPr>
        <p:spPr>
          <a:xfrm>
            <a:off x="11771920" y="1905000"/>
            <a:ext cx="145241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a79540</a:t>
            </a:r>
          </a:p>
        </p:txBody>
      </p:sp>
      <p:sp>
        <p:nvSpPr>
          <p:cNvPr id="241" name="Shape 241"/>
          <p:cNvSpPr/>
          <p:nvPr/>
        </p:nvSpPr>
        <p:spPr>
          <a:xfrm>
            <a:off x="5879083" y="3327400"/>
            <a:ext cx="48546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00F900"/>
                </a:solidFill>
                <a:latin typeface="+mn-lt"/>
                <a:ea typeface="+mn-ea"/>
                <a:cs typeface="+mn-cs"/>
                <a:sym typeface="Gill Sans"/>
              </a:rPr>
              <a:t>a79540</a:t>
            </a:r>
          </a:p>
        </p:txBody>
      </p:sp>
      <p:sp>
        <p:nvSpPr>
          <p:cNvPr id="242" name="Shape 242"/>
          <p:cNvSpPr/>
          <p:nvPr/>
        </p:nvSpPr>
        <p:spPr>
          <a:xfrm>
            <a:off x="197975" y="4245477"/>
            <a:ext cx="15992033" cy="43580"/>
          </a:xfrm>
          <a:prstGeom prst="line">
            <a:avLst/>
          </a:prstGeom>
          <a:ln w="25400">
            <a:solidFill>
              <a:srgbClr val="FFFFFF"/>
            </a:solidFill>
            <a:miter lim="400000"/>
          </a:ln>
        </p:spPr>
        <p:txBody>
          <a:bodyPr lIns="0" tIns="0" rIns="0" bIns="0"/>
          <a:lstStyle/>
          <a:p>
            <a:pPr lvl="0"/>
            <a:endParaRPr/>
          </a:p>
        </p:txBody>
      </p:sp>
      <p:sp>
        <p:nvSpPr>
          <p:cNvPr id="243" name="Shape 243"/>
          <p:cNvSpPr/>
          <p:nvPr/>
        </p:nvSpPr>
        <p:spPr>
          <a:xfrm>
            <a:off x="5918200" y="4584700"/>
            <a:ext cx="48546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00F900"/>
                </a:solidFill>
                <a:latin typeface="+mn-lt"/>
                <a:ea typeface="+mn-ea"/>
                <a:cs typeface="+mn-cs"/>
                <a:sym typeface="Gill Sans"/>
              </a:rPr>
              <a:t>a79540</a:t>
            </a:r>
          </a:p>
        </p:txBody>
      </p:sp>
      <p:sp>
        <p:nvSpPr>
          <p:cNvPr id="244" name="Shape 244"/>
          <p:cNvSpPr/>
          <p:nvPr/>
        </p:nvSpPr>
        <p:spPr>
          <a:xfrm>
            <a:off x="1206500" y="6858000"/>
            <a:ext cx="449699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FF40FF"/>
                </a:solidFill>
                <a:latin typeface="+mn-lt"/>
                <a:ea typeface="+mn-ea"/>
                <a:cs typeface="+mn-cs"/>
                <a:sym typeface="Gill Sans"/>
              </a:rPr>
              <a:t>Santa</a:t>
            </a:r>
          </a:p>
        </p:txBody>
      </p:sp>
      <p:grpSp>
        <p:nvGrpSpPr>
          <p:cNvPr id="249" name="Group 249"/>
          <p:cNvGrpSpPr/>
          <p:nvPr/>
        </p:nvGrpSpPr>
        <p:grpSpPr>
          <a:xfrm>
            <a:off x="6134100" y="6540500"/>
            <a:ext cx="7091214" cy="1270000"/>
            <a:chOff x="0" y="0"/>
            <a:chExt cx="7091213" cy="1270000"/>
          </a:xfrm>
        </p:grpSpPr>
        <p:sp>
          <p:nvSpPr>
            <p:cNvPr id="245" name="Shape 245"/>
            <p:cNvSpPr/>
            <p:nvPr/>
          </p:nvSpPr>
          <p:spPr>
            <a:xfrm>
              <a:off x="774700" y="0"/>
              <a:ext cx="2781300" cy="1270000"/>
            </a:xfrm>
            <a:prstGeom prst="roundRect">
              <a:avLst>
                <a:gd name="adj" fmla="val 15000"/>
              </a:avLst>
            </a:prstGeom>
            <a:blipFill rotWithShape="1">
              <a:blip r:embed="rId2"/>
              <a:srcRect/>
              <a:tile tx="0" ty="0" sx="100000" sy="100000" flip="none" algn="tl"/>
            </a:blip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46100">
                <a:defRPr sz="5200">
                  <a:effectLst>
                    <a:outerShdw blurRad="38100" dist="12700" dir="5400000" rotWithShape="0">
                      <a:srgbClr val="000000">
                        <a:alpha val="50000"/>
                      </a:srgbClr>
                    </a:outerShdw>
                  </a:effectLst>
                  <a:latin typeface="+mn-lt"/>
                  <a:ea typeface="+mn-ea"/>
                  <a:cs typeface="+mn-cs"/>
                  <a:sym typeface="Gill Sans"/>
                </a:defRPr>
              </a:lvl1pPr>
            </a:lstStyle>
            <a:p>
              <a:pPr lvl="0">
                <a:defRPr sz="1800">
                  <a:effectLst/>
                </a:defRPr>
              </a:pPr>
              <a:r>
                <a:rPr sz="5200">
                  <a:effectLst>
                    <a:outerShdw blurRad="38100" dist="12700" dir="5400000" rotWithShape="0">
                      <a:srgbClr val="000000">
                        <a:alpha val="50000"/>
                      </a:srgbClr>
                    </a:outerShdw>
                  </a:effectLst>
                </a:rPr>
                <a:t>SHA-1</a:t>
              </a:r>
            </a:p>
          </p:txBody>
        </p:sp>
        <p:sp>
          <p:nvSpPr>
            <p:cNvPr id="246" name="Shape 246"/>
            <p:cNvSpPr/>
            <p:nvPr/>
          </p:nvSpPr>
          <p:spPr>
            <a:xfrm flipH="1">
              <a:off x="3594100" y="609600"/>
              <a:ext cx="835898" cy="1"/>
            </a:xfrm>
            <a:prstGeom prst="line">
              <a:avLst/>
            </a:prstGeom>
            <a:noFill/>
            <a:ln w="63500" cap="flat">
              <a:solidFill>
                <a:srgbClr val="FFFFFF"/>
              </a:solidFill>
              <a:prstDash val="solid"/>
              <a:miter lim="400000"/>
              <a:headEnd type="stealth" w="med" len="med"/>
            </a:ln>
            <a:effectLst/>
          </p:spPr>
          <p:txBody>
            <a:bodyPr wrap="square" lIns="0" tIns="0" rIns="0" bIns="0" numCol="1" anchor="t">
              <a:noAutofit/>
            </a:bodyPr>
            <a:lstStyle/>
            <a:p>
              <a:pPr lvl="0"/>
              <a:endParaRPr/>
            </a:p>
          </p:txBody>
        </p:sp>
        <p:sp>
          <p:nvSpPr>
            <p:cNvPr id="247" name="Shape 247"/>
            <p:cNvSpPr/>
            <p:nvPr/>
          </p:nvSpPr>
          <p:spPr>
            <a:xfrm flipH="1">
              <a:off x="0" y="635000"/>
              <a:ext cx="835898" cy="1"/>
            </a:xfrm>
            <a:prstGeom prst="line">
              <a:avLst/>
            </a:prstGeom>
            <a:noFill/>
            <a:ln w="63500" cap="flat">
              <a:solidFill>
                <a:srgbClr val="FFFFFF"/>
              </a:solidFill>
              <a:prstDash val="solid"/>
              <a:miter lim="400000"/>
              <a:headEnd type="stealth" w="med" len="med"/>
            </a:ln>
            <a:effectLst/>
          </p:spPr>
          <p:txBody>
            <a:bodyPr wrap="square" lIns="0" tIns="0" rIns="0" bIns="0" numCol="1" anchor="t">
              <a:noAutofit/>
            </a:bodyPr>
            <a:lstStyle/>
            <a:p>
              <a:pPr lvl="0"/>
              <a:endParaRPr/>
            </a:p>
          </p:txBody>
        </p:sp>
        <p:sp>
          <p:nvSpPr>
            <p:cNvPr id="248" name="Shape 248"/>
            <p:cNvSpPr/>
            <p:nvPr/>
          </p:nvSpPr>
          <p:spPr>
            <a:xfrm>
              <a:off x="5638799" y="317500"/>
              <a:ext cx="1452415"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a79540</a:t>
              </a:r>
            </a:p>
          </p:txBody>
        </p:sp>
      </p:grpSp>
      <p:grpSp>
        <p:nvGrpSpPr>
          <p:cNvPr id="254" name="Group 254"/>
          <p:cNvGrpSpPr/>
          <p:nvPr/>
        </p:nvGrpSpPr>
        <p:grpSpPr>
          <a:xfrm>
            <a:off x="1231900" y="5257354"/>
            <a:ext cx="11993414" cy="1397446"/>
            <a:chOff x="0" y="0"/>
            <a:chExt cx="11993413" cy="1397445"/>
          </a:xfrm>
        </p:grpSpPr>
        <p:sp>
          <p:nvSpPr>
            <p:cNvPr id="250" name="Shape 250"/>
            <p:cNvSpPr/>
            <p:nvPr/>
          </p:nvSpPr>
          <p:spPr>
            <a:xfrm>
              <a:off x="0" y="775145"/>
              <a:ext cx="3516511"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Eat More Ovaltine</a:t>
              </a:r>
            </a:p>
          </p:txBody>
        </p:sp>
        <p:sp>
          <p:nvSpPr>
            <p:cNvPr id="251" name="Shape 251"/>
            <p:cNvSpPr/>
            <p:nvPr/>
          </p:nvSpPr>
          <p:spPr>
            <a:xfrm>
              <a:off x="10540999" y="584645"/>
              <a:ext cx="1452415"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a79540</a:t>
              </a:r>
            </a:p>
          </p:txBody>
        </p:sp>
        <p:sp>
          <p:nvSpPr>
            <p:cNvPr id="252" name="Shape 252"/>
            <p:cNvSpPr/>
            <p:nvPr/>
          </p:nvSpPr>
          <p:spPr>
            <a:xfrm flipV="1">
              <a:off x="2991580" y="21995"/>
              <a:ext cx="2050733" cy="703914"/>
            </a:xfrm>
            <a:prstGeom prst="line">
              <a:avLst/>
            </a:prstGeom>
            <a:noFill/>
            <a:ln w="63500" cap="flat">
              <a:solidFill>
                <a:srgbClr val="FFFB00"/>
              </a:solidFill>
              <a:prstDash val="solid"/>
              <a:miter lim="400000"/>
              <a:headEnd type="stealth" w="med" len="med"/>
            </a:ln>
            <a:effectLst/>
          </p:spPr>
          <p:txBody>
            <a:bodyPr wrap="square" lIns="0" tIns="0" rIns="0" bIns="0" numCol="1" anchor="t">
              <a:noAutofit/>
            </a:bodyPr>
            <a:lstStyle/>
            <a:p>
              <a:pPr lvl="0"/>
              <a:endParaRPr/>
            </a:p>
          </p:txBody>
        </p:sp>
        <p:sp>
          <p:nvSpPr>
            <p:cNvPr id="253" name="Shape 253"/>
            <p:cNvSpPr/>
            <p:nvPr/>
          </p:nvSpPr>
          <p:spPr>
            <a:xfrm flipH="1" flipV="1">
              <a:off x="9238811" y="0"/>
              <a:ext cx="1297841" cy="747907"/>
            </a:xfrm>
            <a:prstGeom prst="line">
              <a:avLst/>
            </a:prstGeom>
            <a:noFill/>
            <a:ln w="63500" cap="flat">
              <a:solidFill>
                <a:srgbClr val="00F900"/>
              </a:solidFill>
              <a:prstDash val="solid"/>
              <a:miter lim="400000"/>
              <a:headEnd type="stealth" w="med" len="med"/>
            </a:ln>
            <a:effectLst/>
          </p:spPr>
          <p:txBody>
            <a:bodyPr wrap="square" lIns="0" tIns="0" rIns="0" bIns="0" numCol="1" anchor="t">
              <a:noAutofit/>
            </a:bodyPr>
            <a:lstStyle/>
            <a:p>
              <a:pPr lvl="0"/>
              <a:endParaRPr/>
            </a:p>
          </p:txBody>
        </p:sp>
      </p:grpSp>
      <p:sp>
        <p:nvSpPr>
          <p:cNvPr id="255" name="Shape 255"/>
          <p:cNvSpPr/>
          <p:nvPr/>
        </p:nvSpPr>
        <p:spPr>
          <a:xfrm>
            <a:off x="13646559" y="6362700"/>
            <a:ext cx="187344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Match!  :)</a:t>
            </a:r>
          </a:p>
        </p:txBody>
      </p:sp>
      <p:sp>
        <p:nvSpPr>
          <p:cNvPr id="256" name="Shape 256"/>
          <p:cNvSpPr/>
          <p:nvPr/>
        </p:nvSpPr>
        <p:spPr>
          <a:xfrm>
            <a:off x="4847332" y="8420100"/>
            <a:ext cx="654211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hlinkClick r:id="rId3"/>
              </a:defRPr>
            </a:lvl1pPr>
          </a:lstStyle>
          <a:p>
            <a:pPr lvl="0">
              <a:defRPr sz="1800">
                <a:solidFill>
                  <a:srgbClr val="000000"/>
                </a:solidFill>
              </a:defRPr>
            </a:pPr>
            <a:r>
              <a:rPr sz="3600">
                <a:solidFill>
                  <a:srgbClr val="FFFFFF"/>
                </a:solidFill>
                <a:hlinkClick r:id="rId3"/>
              </a:rPr>
              <a:t>http://www.dr-chuck.com/sha1.php</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1" animBg="1" advAuto="0"/>
      <p:bldP spid="244" grpId="3" animBg="1" advAuto="0"/>
      <p:bldP spid="249" grpId="4" animBg="1" advAuto="0"/>
      <p:bldP spid="254" grpId="2" animBg="1" advAuto="0"/>
      <p:bldP spid="255" grpId="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p:nvPr/>
        </p:nvSpPr>
        <p:spPr>
          <a:xfrm>
            <a:off x="1229928" y="1079500"/>
            <a:ext cx="351651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Eat More Ovaltine</a:t>
            </a:r>
          </a:p>
        </p:txBody>
      </p:sp>
      <p:sp>
        <p:nvSpPr>
          <p:cNvPr id="259" name="Shape 259"/>
          <p:cNvSpPr/>
          <p:nvPr/>
        </p:nvSpPr>
        <p:spPr>
          <a:xfrm>
            <a:off x="1211560" y="1905000"/>
            <a:ext cx="449699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FF40FF"/>
                </a:solidFill>
                <a:latin typeface="+mn-lt"/>
                <a:ea typeface="+mn-ea"/>
                <a:cs typeface="+mn-cs"/>
                <a:sym typeface="Gill Sans"/>
              </a:rPr>
              <a:t>Santa</a:t>
            </a:r>
          </a:p>
        </p:txBody>
      </p:sp>
      <p:sp>
        <p:nvSpPr>
          <p:cNvPr id="260" name="Shape 260"/>
          <p:cNvSpPr/>
          <p:nvPr/>
        </p:nvSpPr>
        <p:spPr>
          <a:xfrm>
            <a:off x="6908800" y="1587500"/>
            <a:ext cx="2781300" cy="1270000"/>
          </a:xfrm>
          <a:prstGeom prst="roundRect">
            <a:avLst>
              <a:gd name="adj" fmla="val 15000"/>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5200">
                <a:effectLst>
                  <a:outerShdw blurRad="38100" dist="12700" dir="5400000" rotWithShape="0">
                    <a:srgbClr val="000000">
                      <a:alpha val="50000"/>
                    </a:srgbClr>
                  </a:outerShdw>
                </a:effectLst>
                <a:latin typeface="+mn-lt"/>
                <a:ea typeface="+mn-ea"/>
                <a:cs typeface="+mn-cs"/>
                <a:sym typeface="Gill Sans"/>
              </a:defRPr>
            </a:lvl1pPr>
          </a:lstStyle>
          <a:p>
            <a:pPr lvl="0">
              <a:defRPr sz="1800">
                <a:effectLst/>
              </a:defRPr>
            </a:pPr>
            <a:r>
              <a:rPr sz="5200">
                <a:effectLst>
                  <a:outerShdw blurRad="38100" dist="12700" dir="5400000" rotWithShape="0">
                    <a:srgbClr val="000000">
                      <a:alpha val="50000"/>
                    </a:srgbClr>
                  </a:outerShdw>
                </a:effectLst>
              </a:rPr>
              <a:t>SHA-1</a:t>
            </a:r>
          </a:p>
        </p:txBody>
      </p:sp>
      <p:sp>
        <p:nvSpPr>
          <p:cNvPr id="261" name="Shape 261"/>
          <p:cNvSpPr/>
          <p:nvPr/>
        </p:nvSpPr>
        <p:spPr>
          <a:xfrm flipH="1">
            <a:off x="9725690" y="2191153"/>
            <a:ext cx="835898" cy="1"/>
          </a:xfrm>
          <a:prstGeom prst="line">
            <a:avLst/>
          </a:prstGeom>
          <a:ln w="63500">
            <a:solidFill>
              <a:srgbClr val="FFFFFF"/>
            </a:solidFill>
            <a:miter lim="400000"/>
            <a:headEnd type="stealth"/>
          </a:ln>
        </p:spPr>
        <p:txBody>
          <a:bodyPr lIns="0" tIns="0" rIns="0" bIns="0"/>
          <a:lstStyle/>
          <a:p>
            <a:pPr lvl="0"/>
            <a:endParaRPr/>
          </a:p>
        </p:txBody>
      </p:sp>
      <p:sp>
        <p:nvSpPr>
          <p:cNvPr id="262" name="Shape 262"/>
          <p:cNvSpPr/>
          <p:nvPr/>
        </p:nvSpPr>
        <p:spPr>
          <a:xfrm flipH="1">
            <a:off x="6134100" y="2222500"/>
            <a:ext cx="835898" cy="1"/>
          </a:xfrm>
          <a:prstGeom prst="line">
            <a:avLst/>
          </a:prstGeom>
          <a:ln w="63500">
            <a:solidFill>
              <a:srgbClr val="FFFFFF"/>
            </a:solidFill>
            <a:miter lim="400000"/>
            <a:headEnd type="stealth"/>
          </a:ln>
        </p:spPr>
        <p:txBody>
          <a:bodyPr lIns="0" tIns="0" rIns="0" bIns="0"/>
          <a:lstStyle/>
          <a:p>
            <a:pPr lvl="0"/>
            <a:endParaRPr/>
          </a:p>
        </p:txBody>
      </p:sp>
      <p:sp>
        <p:nvSpPr>
          <p:cNvPr id="263" name="Shape 263"/>
          <p:cNvSpPr/>
          <p:nvPr/>
        </p:nvSpPr>
        <p:spPr>
          <a:xfrm>
            <a:off x="11771920" y="1905000"/>
            <a:ext cx="145241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a79540</a:t>
            </a:r>
          </a:p>
        </p:txBody>
      </p:sp>
      <p:sp>
        <p:nvSpPr>
          <p:cNvPr id="264" name="Shape 264"/>
          <p:cNvSpPr/>
          <p:nvPr/>
        </p:nvSpPr>
        <p:spPr>
          <a:xfrm>
            <a:off x="5879083" y="3327400"/>
            <a:ext cx="48546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00F900"/>
                </a:solidFill>
                <a:latin typeface="+mn-lt"/>
                <a:ea typeface="+mn-ea"/>
                <a:cs typeface="+mn-cs"/>
                <a:sym typeface="Gill Sans"/>
              </a:rPr>
              <a:t>a79540</a:t>
            </a:r>
          </a:p>
        </p:txBody>
      </p:sp>
      <p:sp>
        <p:nvSpPr>
          <p:cNvPr id="265" name="Shape 265"/>
          <p:cNvSpPr/>
          <p:nvPr/>
        </p:nvSpPr>
        <p:spPr>
          <a:xfrm>
            <a:off x="197975" y="4245477"/>
            <a:ext cx="15992033" cy="43580"/>
          </a:xfrm>
          <a:prstGeom prst="line">
            <a:avLst/>
          </a:prstGeom>
          <a:ln w="25400">
            <a:solidFill>
              <a:srgbClr val="FFFFFF"/>
            </a:solidFill>
            <a:miter lim="400000"/>
          </a:ln>
        </p:spPr>
        <p:txBody>
          <a:bodyPr lIns="0" tIns="0" rIns="0" bIns="0"/>
          <a:lstStyle/>
          <a:p>
            <a:pPr lvl="0"/>
            <a:endParaRPr/>
          </a:p>
        </p:txBody>
      </p:sp>
      <p:sp>
        <p:nvSpPr>
          <p:cNvPr id="266" name="Shape 266"/>
          <p:cNvSpPr/>
          <p:nvPr/>
        </p:nvSpPr>
        <p:spPr>
          <a:xfrm>
            <a:off x="6020779" y="4584700"/>
            <a:ext cx="464946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Less Ovaltine</a:t>
            </a:r>
            <a:r>
              <a:rPr sz="3600">
                <a:solidFill>
                  <a:srgbClr val="00F900"/>
                </a:solidFill>
                <a:latin typeface="+mn-lt"/>
                <a:ea typeface="+mn-ea"/>
                <a:cs typeface="+mn-cs"/>
                <a:sym typeface="Gill Sans"/>
              </a:rPr>
              <a:t>a79540</a:t>
            </a:r>
          </a:p>
        </p:txBody>
      </p:sp>
      <p:sp>
        <p:nvSpPr>
          <p:cNvPr id="267" name="Shape 267"/>
          <p:cNvSpPr/>
          <p:nvPr/>
        </p:nvSpPr>
        <p:spPr>
          <a:xfrm>
            <a:off x="1309079" y="6858000"/>
            <a:ext cx="429183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Less Ovaltine</a:t>
            </a:r>
            <a:r>
              <a:rPr sz="3600">
                <a:solidFill>
                  <a:srgbClr val="FF40FF"/>
                </a:solidFill>
                <a:latin typeface="+mn-lt"/>
                <a:ea typeface="+mn-ea"/>
                <a:cs typeface="+mn-cs"/>
                <a:sym typeface="Gill Sans"/>
              </a:rPr>
              <a:t>Santa</a:t>
            </a:r>
          </a:p>
        </p:txBody>
      </p:sp>
      <p:grpSp>
        <p:nvGrpSpPr>
          <p:cNvPr id="272" name="Group 272"/>
          <p:cNvGrpSpPr/>
          <p:nvPr/>
        </p:nvGrpSpPr>
        <p:grpSpPr>
          <a:xfrm>
            <a:off x="6134100" y="6540500"/>
            <a:ext cx="7091214" cy="1270000"/>
            <a:chOff x="0" y="0"/>
            <a:chExt cx="7091213" cy="1270000"/>
          </a:xfrm>
        </p:grpSpPr>
        <p:sp>
          <p:nvSpPr>
            <p:cNvPr id="268" name="Shape 268"/>
            <p:cNvSpPr/>
            <p:nvPr/>
          </p:nvSpPr>
          <p:spPr>
            <a:xfrm>
              <a:off x="774700" y="0"/>
              <a:ext cx="2781300" cy="1270000"/>
            </a:xfrm>
            <a:prstGeom prst="roundRect">
              <a:avLst>
                <a:gd name="adj" fmla="val 15000"/>
              </a:avLst>
            </a:prstGeom>
            <a:blipFill rotWithShape="1">
              <a:blip r:embed="rId2"/>
              <a:srcRect/>
              <a:tile tx="0" ty="0" sx="100000" sy="100000" flip="none" algn="tl"/>
            </a:blip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46100">
                <a:defRPr sz="5200">
                  <a:effectLst>
                    <a:outerShdw blurRad="38100" dist="12700" dir="5400000" rotWithShape="0">
                      <a:srgbClr val="000000">
                        <a:alpha val="50000"/>
                      </a:srgbClr>
                    </a:outerShdw>
                  </a:effectLst>
                  <a:latin typeface="+mn-lt"/>
                  <a:ea typeface="+mn-ea"/>
                  <a:cs typeface="+mn-cs"/>
                  <a:sym typeface="Gill Sans"/>
                </a:defRPr>
              </a:lvl1pPr>
            </a:lstStyle>
            <a:p>
              <a:pPr lvl="0">
                <a:defRPr sz="1800">
                  <a:effectLst/>
                </a:defRPr>
              </a:pPr>
              <a:r>
                <a:rPr sz="5200">
                  <a:effectLst>
                    <a:outerShdw blurRad="38100" dist="12700" dir="5400000" rotWithShape="0">
                      <a:srgbClr val="000000">
                        <a:alpha val="50000"/>
                      </a:srgbClr>
                    </a:outerShdw>
                  </a:effectLst>
                </a:rPr>
                <a:t>SHA-1</a:t>
              </a:r>
            </a:p>
          </p:txBody>
        </p:sp>
        <p:sp>
          <p:nvSpPr>
            <p:cNvPr id="269" name="Shape 269"/>
            <p:cNvSpPr/>
            <p:nvPr/>
          </p:nvSpPr>
          <p:spPr>
            <a:xfrm flipH="1">
              <a:off x="3594100" y="609600"/>
              <a:ext cx="835898" cy="1"/>
            </a:xfrm>
            <a:prstGeom prst="line">
              <a:avLst/>
            </a:prstGeom>
            <a:noFill/>
            <a:ln w="63500" cap="flat">
              <a:solidFill>
                <a:srgbClr val="FFFFFF"/>
              </a:solidFill>
              <a:prstDash val="solid"/>
              <a:miter lim="400000"/>
              <a:headEnd type="stealth" w="med" len="med"/>
            </a:ln>
            <a:effectLst/>
          </p:spPr>
          <p:txBody>
            <a:bodyPr wrap="square" lIns="0" tIns="0" rIns="0" bIns="0" numCol="1" anchor="t">
              <a:noAutofit/>
            </a:bodyPr>
            <a:lstStyle/>
            <a:p>
              <a:pPr lvl="0"/>
              <a:endParaRPr/>
            </a:p>
          </p:txBody>
        </p:sp>
        <p:sp>
          <p:nvSpPr>
            <p:cNvPr id="270" name="Shape 270"/>
            <p:cNvSpPr/>
            <p:nvPr/>
          </p:nvSpPr>
          <p:spPr>
            <a:xfrm flipH="1">
              <a:off x="0" y="635000"/>
              <a:ext cx="835898" cy="1"/>
            </a:xfrm>
            <a:prstGeom prst="line">
              <a:avLst/>
            </a:prstGeom>
            <a:noFill/>
            <a:ln w="63500" cap="flat">
              <a:solidFill>
                <a:srgbClr val="FFFFFF"/>
              </a:solidFill>
              <a:prstDash val="solid"/>
              <a:miter lim="400000"/>
              <a:headEnd type="stealth" w="med" len="med"/>
            </a:ln>
            <a:effectLst/>
          </p:spPr>
          <p:txBody>
            <a:bodyPr wrap="square" lIns="0" tIns="0" rIns="0" bIns="0" numCol="1" anchor="t">
              <a:noAutofit/>
            </a:bodyPr>
            <a:lstStyle/>
            <a:p>
              <a:pPr lvl="0"/>
              <a:endParaRPr/>
            </a:p>
          </p:txBody>
        </p:sp>
        <p:sp>
          <p:nvSpPr>
            <p:cNvPr id="271" name="Shape 271"/>
            <p:cNvSpPr/>
            <p:nvPr/>
          </p:nvSpPr>
          <p:spPr>
            <a:xfrm>
              <a:off x="5638799" y="317500"/>
              <a:ext cx="1452415"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109a15</a:t>
              </a:r>
            </a:p>
          </p:txBody>
        </p:sp>
      </p:grpSp>
      <p:grpSp>
        <p:nvGrpSpPr>
          <p:cNvPr id="277" name="Group 277"/>
          <p:cNvGrpSpPr/>
          <p:nvPr/>
        </p:nvGrpSpPr>
        <p:grpSpPr>
          <a:xfrm>
            <a:off x="1334479" y="5257354"/>
            <a:ext cx="11890835" cy="1397446"/>
            <a:chOff x="0" y="0"/>
            <a:chExt cx="11890833" cy="1397445"/>
          </a:xfrm>
        </p:grpSpPr>
        <p:sp>
          <p:nvSpPr>
            <p:cNvPr id="273" name="Shape 273"/>
            <p:cNvSpPr/>
            <p:nvPr/>
          </p:nvSpPr>
          <p:spPr>
            <a:xfrm>
              <a:off x="0" y="775145"/>
              <a:ext cx="3311352"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Eat Less Ovaltine</a:t>
              </a:r>
            </a:p>
          </p:txBody>
        </p:sp>
        <p:sp>
          <p:nvSpPr>
            <p:cNvPr id="274" name="Shape 274"/>
            <p:cNvSpPr/>
            <p:nvPr/>
          </p:nvSpPr>
          <p:spPr>
            <a:xfrm>
              <a:off x="10438420" y="584645"/>
              <a:ext cx="1452414"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a79540</a:t>
              </a:r>
            </a:p>
          </p:txBody>
        </p:sp>
        <p:sp>
          <p:nvSpPr>
            <p:cNvPr id="275" name="Shape 275"/>
            <p:cNvSpPr/>
            <p:nvPr/>
          </p:nvSpPr>
          <p:spPr>
            <a:xfrm flipV="1">
              <a:off x="2889000" y="21995"/>
              <a:ext cx="2050733" cy="703914"/>
            </a:xfrm>
            <a:prstGeom prst="line">
              <a:avLst/>
            </a:prstGeom>
            <a:noFill/>
            <a:ln w="63500" cap="flat">
              <a:solidFill>
                <a:srgbClr val="FFFB00"/>
              </a:solidFill>
              <a:prstDash val="solid"/>
              <a:miter lim="400000"/>
              <a:headEnd type="stealth" w="med" len="med"/>
            </a:ln>
            <a:effectLst/>
          </p:spPr>
          <p:txBody>
            <a:bodyPr wrap="square" lIns="0" tIns="0" rIns="0" bIns="0" numCol="1" anchor="t">
              <a:noAutofit/>
            </a:bodyPr>
            <a:lstStyle/>
            <a:p>
              <a:pPr lvl="0"/>
              <a:endParaRPr/>
            </a:p>
          </p:txBody>
        </p:sp>
        <p:sp>
          <p:nvSpPr>
            <p:cNvPr id="276" name="Shape 276"/>
            <p:cNvSpPr/>
            <p:nvPr/>
          </p:nvSpPr>
          <p:spPr>
            <a:xfrm flipH="1" flipV="1">
              <a:off x="9136231" y="0"/>
              <a:ext cx="1297841" cy="747907"/>
            </a:xfrm>
            <a:prstGeom prst="line">
              <a:avLst/>
            </a:prstGeom>
            <a:noFill/>
            <a:ln w="63500" cap="flat">
              <a:solidFill>
                <a:srgbClr val="00F900"/>
              </a:solidFill>
              <a:prstDash val="solid"/>
              <a:miter lim="400000"/>
              <a:headEnd type="stealth" w="med" len="med"/>
            </a:ln>
            <a:effectLst/>
          </p:spPr>
          <p:txBody>
            <a:bodyPr wrap="square" lIns="0" tIns="0" rIns="0" bIns="0" numCol="1" anchor="t">
              <a:noAutofit/>
            </a:bodyPr>
            <a:lstStyle/>
            <a:p>
              <a:pPr lvl="0"/>
              <a:endParaRPr/>
            </a:p>
          </p:txBody>
        </p:sp>
      </p:grpSp>
      <p:sp>
        <p:nvSpPr>
          <p:cNvPr id="278" name="Shape 278"/>
          <p:cNvSpPr/>
          <p:nvPr/>
        </p:nvSpPr>
        <p:spPr>
          <a:xfrm>
            <a:off x="13413295" y="6337300"/>
            <a:ext cx="277177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NO MATCH!!</a:t>
            </a:r>
          </a:p>
        </p:txBody>
      </p:sp>
      <p:sp>
        <p:nvSpPr>
          <p:cNvPr id="279" name="Shape 279"/>
          <p:cNvSpPr/>
          <p:nvPr/>
        </p:nvSpPr>
        <p:spPr>
          <a:xfrm>
            <a:off x="4847332" y="8420100"/>
            <a:ext cx="654211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hlinkClick r:id="rId3"/>
              </a:defRPr>
            </a:lvl1pPr>
          </a:lstStyle>
          <a:p>
            <a:pPr lvl="0">
              <a:defRPr sz="1800">
                <a:solidFill>
                  <a:srgbClr val="000000"/>
                </a:solidFill>
              </a:defRPr>
            </a:pPr>
            <a:r>
              <a:rPr sz="3600">
                <a:solidFill>
                  <a:srgbClr val="FFFFFF"/>
                </a:solidFill>
                <a:hlinkClick r:id="rId3"/>
              </a:rPr>
              <a:t>http://www.dr-chuck.com/sha1.php</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266"/>
                                        </p:tgtEl>
                                        <p:attrNameLst>
                                          <p:attrName>style.visibility</p:attrName>
                                        </p:attrNameLst>
                                      </p:cBhvr>
                                      <p:to>
                                        <p:strVal val="visible"/>
                                      </p:to>
                                    </p:set>
                                    <p:animEffect transition="in" filter="wipe(down)">
                                      <p:cBhvr>
                                        <p:cTn id="7" dur="10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27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26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p:tmAbs val="0"/>
                                  </p:iterate>
                                  <p:childTnLst>
                                    <p:set>
                                      <p:cBhvr>
                                        <p:cTn id="19" fill="hold"/>
                                        <p:tgtEl>
                                          <p:spTgt spid="2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5" nodeType="clickEffect">
                                  <p:stCondLst>
                                    <p:cond delay="0"/>
                                  </p:stCondLst>
                                  <p:iterate>
                                    <p:tmAbs val="0"/>
                                  </p:iterate>
                                  <p:childTnLst>
                                    <p:set>
                                      <p:cBhvr>
                                        <p:cTn id="23" fill="hold"/>
                                        <p:tgtEl>
                                          <p:spTgt spid="278"/>
                                        </p:tgtEl>
                                        <p:attrNameLst>
                                          <p:attrName>style.visibility</p:attrName>
                                        </p:attrNameLst>
                                      </p:cBhvr>
                                      <p:to>
                                        <p:strVal val="visible"/>
                                      </p:to>
                                    </p:set>
                                    <p:animEffect transition="in" filter="wipe(down)">
                                      <p:cBhvr>
                                        <p:cTn id="24" dur="2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animBg="1" advAuto="0"/>
      <p:bldP spid="267" grpId="3" animBg="1" advAuto="0"/>
      <p:bldP spid="272" grpId="4" animBg="1" advAuto="0"/>
      <p:bldP spid="277" grpId="2" animBg="1" advAuto="0"/>
      <p:bldP spid="278" grpId="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p:nvPr/>
        </p:nvSpPr>
        <p:spPr>
          <a:xfrm>
            <a:off x="197975" y="4245477"/>
            <a:ext cx="15992033" cy="43580"/>
          </a:xfrm>
          <a:prstGeom prst="line">
            <a:avLst/>
          </a:prstGeom>
          <a:ln w="25400">
            <a:solidFill>
              <a:srgbClr val="FFFFFF"/>
            </a:solidFill>
            <a:miter lim="400000"/>
          </a:ln>
        </p:spPr>
        <p:txBody>
          <a:bodyPr lIns="0" tIns="0" rIns="0" bIns="0"/>
          <a:lstStyle/>
          <a:p>
            <a:pPr lvl="0"/>
            <a:endParaRPr/>
          </a:p>
        </p:txBody>
      </p:sp>
      <p:sp>
        <p:nvSpPr>
          <p:cNvPr id="282" name="Shape 282"/>
          <p:cNvSpPr/>
          <p:nvPr/>
        </p:nvSpPr>
        <p:spPr>
          <a:xfrm>
            <a:off x="1235310" y="5054600"/>
            <a:ext cx="398420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Free Cookies</a:t>
            </a:r>
            <a:r>
              <a:rPr sz="3600">
                <a:solidFill>
                  <a:srgbClr val="00F900"/>
                </a:solidFill>
                <a:latin typeface="+mn-lt"/>
                <a:ea typeface="+mn-ea"/>
                <a:cs typeface="+mn-cs"/>
                <a:sym typeface="Gill Sans"/>
              </a:rPr>
              <a:t>84d211</a:t>
            </a:r>
          </a:p>
        </p:txBody>
      </p:sp>
      <p:sp>
        <p:nvSpPr>
          <p:cNvPr id="283" name="Shape 283"/>
          <p:cNvSpPr/>
          <p:nvPr/>
        </p:nvSpPr>
        <p:spPr>
          <a:xfrm>
            <a:off x="1194258" y="6426200"/>
            <a:ext cx="358973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Free Candy</a:t>
            </a:r>
            <a:r>
              <a:rPr sz="3600">
                <a:solidFill>
                  <a:srgbClr val="00F900"/>
                </a:solidFill>
                <a:latin typeface="+mn-lt"/>
                <a:ea typeface="+mn-ea"/>
                <a:cs typeface="+mn-cs"/>
                <a:sym typeface="Gill Sans"/>
              </a:rPr>
              <a:t>26497c</a:t>
            </a:r>
          </a:p>
        </p:txBody>
      </p:sp>
      <p:sp>
        <p:nvSpPr>
          <p:cNvPr id="284" name="Shape 284"/>
          <p:cNvSpPr/>
          <p:nvPr/>
        </p:nvSpPr>
        <p:spPr>
          <a:xfrm>
            <a:off x="4847332" y="8420100"/>
            <a:ext cx="654211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hlinkClick r:id="rId2"/>
              </a:defRPr>
            </a:lvl1pPr>
          </a:lstStyle>
          <a:p>
            <a:pPr lvl="0">
              <a:defRPr sz="1800">
                <a:solidFill>
                  <a:srgbClr val="000000"/>
                </a:solidFill>
              </a:defRPr>
            </a:pPr>
            <a:r>
              <a:rPr sz="3600">
                <a:solidFill>
                  <a:srgbClr val="FFFFFF"/>
                </a:solidFill>
                <a:hlinkClick r:id="rId2"/>
              </a:rPr>
              <a:t>http://www.dr-chuck.com/sha1.php</a:t>
            </a:r>
          </a:p>
        </p:txBody>
      </p:sp>
      <p:sp>
        <p:nvSpPr>
          <p:cNvPr id="285" name="Shape 285"/>
          <p:cNvSpPr/>
          <p:nvPr/>
        </p:nvSpPr>
        <p:spPr>
          <a:xfrm>
            <a:off x="7547880" y="6007100"/>
            <a:ext cx="759380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Which of these is real and which is fake?</a:t>
            </a:r>
          </a:p>
        </p:txBody>
      </p:sp>
      <p:sp>
        <p:nvSpPr>
          <p:cNvPr id="286" name="Shape 286"/>
          <p:cNvSpPr/>
          <p:nvPr/>
        </p:nvSpPr>
        <p:spPr>
          <a:xfrm>
            <a:off x="6070600" y="457200"/>
            <a:ext cx="48546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00F900"/>
                </a:solidFill>
                <a:latin typeface="+mn-lt"/>
                <a:ea typeface="+mn-ea"/>
                <a:cs typeface="+mn-cs"/>
                <a:sym typeface="Gill Sans"/>
              </a:rPr>
              <a:t>a79540</a:t>
            </a:r>
          </a:p>
        </p:txBody>
      </p:sp>
      <p:sp>
        <p:nvSpPr>
          <p:cNvPr id="287" name="Shape 287"/>
          <p:cNvSpPr/>
          <p:nvPr/>
        </p:nvSpPr>
        <p:spPr>
          <a:xfrm>
            <a:off x="1358900" y="2730500"/>
            <a:ext cx="449699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FF40FF"/>
                </a:solidFill>
                <a:latin typeface="+mn-lt"/>
                <a:ea typeface="+mn-ea"/>
                <a:cs typeface="+mn-cs"/>
                <a:sym typeface="Gill Sans"/>
              </a:rPr>
              <a:t>Santa</a:t>
            </a:r>
          </a:p>
        </p:txBody>
      </p:sp>
      <p:grpSp>
        <p:nvGrpSpPr>
          <p:cNvPr id="292" name="Group 292"/>
          <p:cNvGrpSpPr/>
          <p:nvPr/>
        </p:nvGrpSpPr>
        <p:grpSpPr>
          <a:xfrm>
            <a:off x="6286500" y="2413000"/>
            <a:ext cx="7091214" cy="1270000"/>
            <a:chOff x="0" y="0"/>
            <a:chExt cx="7091213" cy="1270000"/>
          </a:xfrm>
        </p:grpSpPr>
        <p:sp>
          <p:nvSpPr>
            <p:cNvPr id="288" name="Shape 288"/>
            <p:cNvSpPr/>
            <p:nvPr/>
          </p:nvSpPr>
          <p:spPr>
            <a:xfrm>
              <a:off x="774700" y="0"/>
              <a:ext cx="2781300" cy="1270000"/>
            </a:xfrm>
            <a:prstGeom prst="roundRect">
              <a:avLst>
                <a:gd name="adj" fmla="val 15000"/>
              </a:avLst>
            </a:prstGeom>
            <a:blipFill rotWithShape="1">
              <a:blip r:embed="rId3"/>
              <a:srcRect/>
              <a:tile tx="0" ty="0" sx="100000" sy="100000" flip="none" algn="tl"/>
            </a:blip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46100">
                <a:defRPr sz="5200">
                  <a:effectLst>
                    <a:outerShdw blurRad="38100" dist="12700" dir="5400000" rotWithShape="0">
                      <a:srgbClr val="000000">
                        <a:alpha val="50000"/>
                      </a:srgbClr>
                    </a:outerShdw>
                  </a:effectLst>
                  <a:latin typeface="+mn-lt"/>
                  <a:ea typeface="+mn-ea"/>
                  <a:cs typeface="+mn-cs"/>
                  <a:sym typeface="Gill Sans"/>
                </a:defRPr>
              </a:lvl1pPr>
            </a:lstStyle>
            <a:p>
              <a:pPr lvl="0">
                <a:defRPr sz="1800">
                  <a:effectLst/>
                </a:defRPr>
              </a:pPr>
              <a:r>
                <a:rPr sz="5200">
                  <a:effectLst>
                    <a:outerShdw blurRad="38100" dist="12700" dir="5400000" rotWithShape="0">
                      <a:srgbClr val="000000">
                        <a:alpha val="50000"/>
                      </a:srgbClr>
                    </a:outerShdw>
                  </a:effectLst>
                </a:rPr>
                <a:t>SHA-1</a:t>
              </a:r>
            </a:p>
          </p:txBody>
        </p:sp>
        <p:sp>
          <p:nvSpPr>
            <p:cNvPr id="289" name="Shape 289"/>
            <p:cNvSpPr/>
            <p:nvPr/>
          </p:nvSpPr>
          <p:spPr>
            <a:xfrm flipH="1">
              <a:off x="3594100" y="609600"/>
              <a:ext cx="835898" cy="1"/>
            </a:xfrm>
            <a:prstGeom prst="line">
              <a:avLst/>
            </a:prstGeom>
            <a:noFill/>
            <a:ln w="63500" cap="flat">
              <a:solidFill>
                <a:srgbClr val="FFFFFF"/>
              </a:solidFill>
              <a:prstDash val="solid"/>
              <a:miter lim="400000"/>
              <a:headEnd type="stealth" w="med" len="med"/>
            </a:ln>
            <a:effectLst/>
          </p:spPr>
          <p:txBody>
            <a:bodyPr wrap="square" lIns="0" tIns="0" rIns="0" bIns="0" numCol="1" anchor="t">
              <a:noAutofit/>
            </a:bodyPr>
            <a:lstStyle/>
            <a:p>
              <a:pPr lvl="0"/>
              <a:endParaRPr/>
            </a:p>
          </p:txBody>
        </p:sp>
        <p:sp>
          <p:nvSpPr>
            <p:cNvPr id="290" name="Shape 290"/>
            <p:cNvSpPr/>
            <p:nvPr/>
          </p:nvSpPr>
          <p:spPr>
            <a:xfrm flipH="1">
              <a:off x="0" y="635000"/>
              <a:ext cx="835898" cy="1"/>
            </a:xfrm>
            <a:prstGeom prst="line">
              <a:avLst/>
            </a:prstGeom>
            <a:noFill/>
            <a:ln w="63500" cap="flat">
              <a:solidFill>
                <a:srgbClr val="FFFFFF"/>
              </a:solidFill>
              <a:prstDash val="solid"/>
              <a:miter lim="400000"/>
              <a:headEnd type="stealth" w="med" len="med"/>
            </a:ln>
            <a:effectLst/>
          </p:spPr>
          <p:txBody>
            <a:bodyPr wrap="square" lIns="0" tIns="0" rIns="0" bIns="0" numCol="1" anchor="t">
              <a:noAutofit/>
            </a:bodyPr>
            <a:lstStyle/>
            <a:p>
              <a:pPr lvl="0"/>
              <a:endParaRPr/>
            </a:p>
          </p:txBody>
        </p:sp>
        <p:sp>
          <p:nvSpPr>
            <p:cNvPr id="291" name="Shape 291"/>
            <p:cNvSpPr/>
            <p:nvPr/>
          </p:nvSpPr>
          <p:spPr>
            <a:xfrm>
              <a:off x="5638799" y="317500"/>
              <a:ext cx="1452415"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a79540</a:t>
              </a:r>
            </a:p>
          </p:txBody>
        </p:sp>
      </p:grpSp>
      <p:grpSp>
        <p:nvGrpSpPr>
          <p:cNvPr id="297" name="Group 297"/>
          <p:cNvGrpSpPr/>
          <p:nvPr/>
        </p:nvGrpSpPr>
        <p:grpSpPr>
          <a:xfrm>
            <a:off x="1384300" y="1129854"/>
            <a:ext cx="11993414" cy="1397446"/>
            <a:chOff x="0" y="0"/>
            <a:chExt cx="11993413" cy="1397445"/>
          </a:xfrm>
        </p:grpSpPr>
        <p:sp>
          <p:nvSpPr>
            <p:cNvPr id="293" name="Shape 293"/>
            <p:cNvSpPr/>
            <p:nvPr/>
          </p:nvSpPr>
          <p:spPr>
            <a:xfrm>
              <a:off x="0" y="775145"/>
              <a:ext cx="3516511"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Eat More Ovaltine</a:t>
              </a:r>
            </a:p>
          </p:txBody>
        </p:sp>
        <p:sp>
          <p:nvSpPr>
            <p:cNvPr id="294" name="Shape 294"/>
            <p:cNvSpPr/>
            <p:nvPr/>
          </p:nvSpPr>
          <p:spPr>
            <a:xfrm>
              <a:off x="10540999" y="584645"/>
              <a:ext cx="1452415"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a79540</a:t>
              </a:r>
            </a:p>
          </p:txBody>
        </p:sp>
        <p:sp>
          <p:nvSpPr>
            <p:cNvPr id="295" name="Shape 295"/>
            <p:cNvSpPr/>
            <p:nvPr/>
          </p:nvSpPr>
          <p:spPr>
            <a:xfrm flipV="1">
              <a:off x="2991580" y="21995"/>
              <a:ext cx="2050733" cy="703914"/>
            </a:xfrm>
            <a:prstGeom prst="line">
              <a:avLst/>
            </a:prstGeom>
            <a:noFill/>
            <a:ln w="63500" cap="flat">
              <a:solidFill>
                <a:srgbClr val="FFFB00"/>
              </a:solidFill>
              <a:prstDash val="solid"/>
              <a:miter lim="400000"/>
              <a:headEnd type="stealth" w="med" len="med"/>
            </a:ln>
            <a:effectLst/>
          </p:spPr>
          <p:txBody>
            <a:bodyPr wrap="square" lIns="0" tIns="0" rIns="0" bIns="0" numCol="1" anchor="t">
              <a:noAutofit/>
            </a:bodyPr>
            <a:lstStyle/>
            <a:p>
              <a:pPr lvl="0"/>
              <a:endParaRPr/>
            </a:p>
          </p:txBody>
        </p:sp>
        <p:sp>
          <p:nvSpPr>
            <p:cNvPr id="296" name="Shape 296"/>
            <p:cNvSpPr/>
            <p:nvPr/>
          </p:nvSpPr>
          <p:spPr>
            <a:xfrm flipH="1" flipV="1">
              <a:off x="9238811" y="0"/>
              <a:ext cx="1297841" cy="747907"/>
            </a:xfrm>
            <a:prstGeom prst="line">
              <a:avLst/>
            </a:prstGeom>
            <a:noFill/>
            <a:ln w="63500" cap="flat">
              <a:solidFill>
                <a:srgbClr val="00F900"/>
              </a:solidFill>
              <a:prstDash val="solid"/>
              <a:miter lim="400000"/>
              <a:headEnd type="stealth" w="med" len="med"/>
            </a:ln>
            <a:effectLst/>
          </p:spPr>
          <p:txBody>
            <a:bodyPr wrap="square" lIns="0" tIns="0" rIns="0" bIns="0" numCol="1" anchor="t">
              <a:noAutofit/>
            </a:bodyPr>
            <a:lstStyle/>
            <a:p>
              <a:pPr lvl="0"/>
              <a:endParaRPr/>
            </a:p>
          </p:txBody>
        </p:sp>
      </p:grpSp>
      <p:sp>
        <p:nvSpPr>
          <p:cNvPr id="298" name="Shape 298"/>
          <p:cNvSpPr/>
          <p:nvPr/>
        </p:nvSpPr>
        <p:spPr>
          <a:xfrm>
            <a:off x="13798959" y="2235200"/>
            <a:ext cx="187344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Match!  :)</a:t>
            </a:r>
          </a:p>
        </p:txBody>
      </p:sp>
    </p:spTree>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197975" y="4245477"/>
            <a:ext cx="15992033" cy="43580"/>
          </a:xfrm>
          <a:prstGeom prst="line">
            <a:avLst/>
          </a:prstGeom>
          <a:ln w="25400">
            <a:solidFill>
              <a:srgbClr val="FFFFFF"/>
            </a:solidFill>
            <a:miter lim="400000"/>
          </a:ln>
        </p:spPr>
        <p:txBody>
          <a:bodyPr lIns="0" tIns="0" rIns="0" bIns="0"/>
          <a:lstStyle/>
          <a:p>
            <a:pPr lvl="0"/>
            <a:endParaRPr/>
          </a:p>
        </p:txBody>
      </p:sp>
      <p:sp>
        <p:nvSpPr>
          <p:cNvPr id="301" name="Shape 301"/>
          <p:cNvSpPr/>
          <p:nvPr/>
        </p:nvSpPr>
        <p:spPr>
          <a:xfrm>
            <a:off x="1235310" y="5054600"/>
            <a:ext cx="398420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Free Cookies</a:t>
            </a:r>
            <a:r>
              <a:rPr sz="3600">
                <a:solidFill>
                  <a:srgbClr val="00F900"/>
                </a:solidFill>
                <a:latin typeface="+mn-lt"/>
                <a:ea typeface="+mn-ea"/>
                <a:cs typeface="+mn-cs"/>
                <a:sym typeface="Gill Sans"/>
              </a:rPr>
              <a:t>84d211</a:t>
            </a:r>
          </a:p>
        </p:txBody>
      </p:sp>
      <p:sp>
        <p:nvSpPr>
          <p:cNvPr id="302" name="Shape 302"/>
          <p:cNvSpPr/>
          <p:nvPr/>
        </p:nvSpPr>
        <p:spPr>
          <a:xfrm>
            <a:off x="1194258" y="6426200"/>
            <a:ext cx="358973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Free Candy</a:t>
            </a:r>
            <a:r>
              <a:rPr sz="3600">
                <a:solidFill>
                  <a:srgbClr val="00F900"/>
                </a:solidFill>
                <a:latin typeface="+mn-lt"/>
                <a:ea typeface="+mn-ea"/>
                <a:cs typeface="+mn-cs"/>
                <a:sym typeface="Gill Sans"/>
              </a:rPr>
              <a:t>26497c</a:t>
            </a:r>
          </a:p>
        </p:txBody>
      </p:sp>
      <p:grpSp>
        <p:nvGrpSpPr>
          <p:cNvPr id="305" name="Group 305"/>
          <p:cNvGrpSpPr/>
          <p:nvPr/>
        </p:nvGrpSpPr>
        <p:grpSpPr>
          <a:xfrm>
            <a:off x="6512086" y="5054600"/>
            <a:ext cx="3588619" cy="1993900"/>
            <a:chOff x="0" y="0"/>
            <a:chExt cx="3588618" cy="1993900"/>
          </a:xfrm>
        </p:grpSpPr>
        <p:sp>
          <p:nvSpPr>
            <p:cNvPr id="303" name="Shape 303"/>
            <p:cNvSpPr/>
            <p:nvPr/>
          </p:nvSpPr>
          <p:spPr>
            <a:xfrm>
              <a:off x="0" y="0"/>
              <a:ext cx="3588619"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lgn="ctr" defTabSz="546100">
                <a:defRPr sz="1800"/>
              </a:pPr>
              <a:r>
                <a:rPr sz="3600">
                  <a:solidFill>
                    <a:srgbClr val="FFFB00"/>
                  </a:solidFill>
                  <a:latin typeface="+mn-lt"/>
                  <a:ea typeface="+mn-ea"/>
                  <a:cs typeface="+mn-cs"/>
                  <a:sym typeface="Gill Sans"/>
                </a:rPr>
                <a:t>Free Cookies</a:t>
              </a:r>
              <a:r>
                <a:rPr sz="3600">
                  <a:solidFill>
                    <a:srgbClr val="FF40FF"/>
                  </a:solidFill>
                  <a:latin typeface="+mn-lt"/>
                  <a:ea typeface="+mn-ea"/>
                  <a:cs typeface="+mn-cs"/>
                  <a:sym typeface="Gill Sans"/>
                </a:rPr>
                <a:t>Santa</a:t>
              </a:r>
            </a:p>
          </p:txBody>
        </p:sp>
        <p:sp>
          <p:nvSpPr>
            <p:cNvPr id="304" name="Shape 304"/>
            <p:cNvSpPr/>
            <p:nvPr/>
          </p:nvSpPr>
          <p:spPr>
            <a:xfrm>
              <a:off x="221939" y="1371600"/>
              <a:ext cx="3226967"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lgn="ctr" defTabSz="546100">
                <a:defRPr sz="1800"/>
              </a:pPr>
              <a:r>
                <a:rPr sz="3600">
                  <a:solidFill>
                    <a:srgbClr val="FFFB00"/>
                  </a:solidFill>
                  <a:latin typeface="+mn-lt"/>
                  <a:ea typeface="+mn-ea"/>
                  <a:cs typeface="+mn-cs"/>
                  <a:sym typeface="Gill Sans"/>
                </a:rPr>
                <a:t>Free Candy</a:t>
              </a:r>
              <a:r>
                <a:rPr sz="3600">
                  <a:solidFill>
                    <a:srgbClr val="FF40FF"/>
                  </a:solidFill>
                  <a:latin typeface="+mn-lt"/>
                  <a:ea typeface="+mn-ea"/>
                  <a:cs typeface="+mn-cs"/>
                  <a:sym typeface="Gill Sans"/>
                </a:rPr>
                <a:t>Santa</a:t>
              </a:r>
            </a:p>
          </p:txBody>
        </p:sp>
      </p:grpSp>
      <p:grpSp>
        <p:nvGrpSpPr>
          <p:cNvPr id="308" name="Group 308"/>
          <p:cNvGrpSpPr/>
          <p:nvPr/>
        </p:nvGrpSpPr>
        <p:grpSpPr>
          <a:xfrm>
            <a:off x="11338011" y="5054600"/>
            <a:ext cx="1466479" cy="2082800"/>
            <a:chOff x="0" y="0"/>
            <a:chExt cx="1466477" cy="2082800"/>
          </a:xfrm>
        </p:grpSpPr>
        <p:sp>
          <p:nvSpPr>
            <p:cNvPr id="306" name="Shape 306"/>
            <p:cNvSpPr/>
            <p:nvPr/>
          </p:nvSpPr>
          <p:spPr>
            <a:xfrm>
              <a:off x="0" y="0"/>
              <a:ext cx="1466478"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c14d5d</a:t>
              </a:r>
            </a:p>
          </p:txBody>
        </p:sp>
        <p:sp>
          <p:nvSpPr>
            <p:cNvPr id="307" name="Shape 307"/>
            <p:cNvSpPr/>
            <p:nvPr/>
          </p:nvSpPr>
          <p:spPr>
            <a:xfrm>
              <a:off x="7553" y="1460500"/>
              <a:ext cx="1457549"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26497c</a:t>
              </a:r>
            </a:p>
          </p:txBody>
        </p:sp>
      </p:grpSp>
      <p:grpSp>
        <p:nvGrpSpPr>
          <p:cNvPr id="311" name="Group 311"/>
          <p:cNvGrpSpPr/>
          <p:nvPr/>
        </p:nvGrpSpPr>
        <p:grpSpPr>
          <a:xfrm>
            <a:off x="13627100" y="4991100"/>
            <a:ext cx="838201" cy="2171701"/>
            <a:chOff x="0" y="0"/>
            <a:chExt cx="838200" cy="2171700"/>
          </a:xfrm>
        </p:grpSpPr>
        <p:pic>
          <p:nvPicPr>
            <p:cNvPr id="309" name="droppedImage.pdf"/>
            <p:cNvPicPr/>
            <p:nvPr/>
          </p:nvPicPr>
          <p:blipFill>
            <a:blip r:embed="rId2">
              <a:extLst/>
            </a:blip>
            <a:stretch>
              <a:fillRect/>
            </a:stretch>
          </p:blipFill>
          <p:spPr>
            <a:xfrm>
              <a:off x="0" y="1333499"/>
              <a:ext cx="838201" cy="838202"/>
            </a:xfrm>
            <a:prstGeom prst="rect">
              <a:avLst/>
            </a:prstGeom>
            <a:ln w="12700" cap="flat">
              <a:noFill/>
              <a:miter lim="400000"/>
            </a:ln>
            <a:effectLst/>
          </p:spPr>
        </p:pic>
        <p:sp>
          <p:nvSpPr>
            <p:cNvPr id="310" name="Shape 310"/>
            <p:cNvSpPr/>
            <p:nvPr/>
          </p:nvSpPr>
          <p:spPr>
            <a:xfrm>
              <a:off x="191169" y="0"/>
              <a:ext cx="463229"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b="1">
                  <a:solidFill>
                    <a:srgbClr val="FF2600"/>
                  </a:solidFill>
                  <a:latin typeface="+mn-lt"/>
                  <a:ea typeface="+mn-ea"/>
                  <a:cs typeface="+mn-cs"/>
                  <a:sym typeface="Gill Sans"/>
                </a:defRPr>
              </a:lvl1pPr>
            </a:lstStyle>
            <a:p>
              <a:pPr lvl="0">
                <a:defRPr sz="1800" b="0">
                  <a:solidFill>
                    <a:srgbClr val="000000"/>
                  </a:solidFill>
                </a:defRPr>
              </a:pPr>
              <a:r>
                <a:rPr sz="3600" b="1">
                  <a:solidFill>
                    <a:srgbClr val="FF2600"/>
                  </a:solidFill>
                </a:rPr>
                <a:t>X</a:t>
              </a:r>
            </a:p>
          </p:txBody>
        </p:sp>
      </p:grpSp>
      <p:sp>
        <p:nvSpPr>
          <p:cNvPr id="312" name="Shape 312"/>
          <p:cNvSpPr/>
          <p:nvPr/>
        </p:nvSpPr>
        <p:spPr>
          <a:xfrm>
            <a:off x="4847332" y="8420100"/>
            <a:ext cx="654211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hlinkClick r:id="rId3"/>
              </a:defRPr>
            </a:lvl1pPr>
          </a:lstStyle>
          <a:p>
            <a:pPr lvl="0">
              <a:defRPr sz="1800">
                <a:solidFill>
                  <a:srgbClr val="000000"/>
                </a:solidFill>
              </a:defRPr>
            </a:pPr>
            <a:r>
              <a:rPr sz="3600">
                <a:solidFill>
                  <a:srgbClr val="FFFFFF"/>
                </a:solidFill>
                <a:hlinkClick r:id="rId3"/>
              </a:rPr>
              <a:t>http://www.dr-chuck.com/sha1.php</a:t>
            </a:r>
          </a:p>
        </p:txBody>
      </p:sp>
      <p:sp>
        <p:nvSpPr>
          <p:cNvPr id="313" name="Shape 313"/>
          <p:cNvSpPr/>
          <p:nvPr/>
        </p:nvSpPr>
        <p:spPr>
          <a:xfrm>
            <a:off x="6070600" y="457200"/>
            <a:ext cx="48546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00F900"/>
                </a:solidFill>
                <a:latin typeface="+mn-lt"/>
                <a:ea typeface="+mn-ea"/>
                <a:cs typeface="+mn-cs"/>
                <a:sym typeface="Gill Sans"/>
              </a:rPr>
              <a:t>a79540</a:t>
            </a:r>
          </a:p>
        </p:txBody>
      </p:sp>
      <p:sp>
        <p:nvSpPr>
          <p:cNvPr id="314" name="Shape 314"/>
          <p:cNvSpPr/>
          <p:nvPr/>
        </p:nvSpPr>
        <p:spPr>
          <a:xfrm>
            <a:off x="1358900" y="2730500"/>
            <a:ext cx="449699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Eat More Ovaltine</a:t>
            </a:r>
            <a:r>
              <a:rPr sz="3600">
                <a:solidFill>
                  <a:srgbClr val="FF40FF"/>
                </a:solidFill>
                <a:latin typeface="+mn-lt"/>
                <a:ea typeface="+mn-ea"/>
                <a:cs typeface="+mn-cs"/>
                <a:sym typeface="Gill Sans"/>
              </a:rPr>
              <a:t>Santa</a:t>
            </a:r>
          </a:p>
        </p:txBody>
      </p:sp>
      <p:grpSp>
        <p:nvGrpSpPr>
          <p:cNvPr id="319" name="Group 319"/>
          <p:cNvGrpSpPr/>
          <p:nvPr/>
        </p:nvGrpSpPr>
        <p:grpSpPr>
          <a:xfrm>
            <a:off x="6286500" y="2413000"/>
            <a:ext cx="7091214" cy="1270000"/>
            <a:chOff x="0" y="0"/>
            <a:chExt cx="7091213" cy="1270000"/>
          </a:xfrm>
        </p:grpSpPr>
        <p:sp>
          <p:nvSpPr>
            <p:cNvPr id="315" name="Shape 315"/>
            <p:cNvSpPr/>
            <p:nvPr/>
          </p:nvSpPr>
          <p:spPr>
            <a:xfrm>
              <a:off x="774700" y="0"/>
              <a:ext cx="2781300" cy="1270000"/>
            </a:xfrm>
            <a:prstGeom prst="roundRect">
              <a:avLst>
                <a:gd name="adj" fmla="val 15000"/>
              </a:avLst>
            </a:prstGeom>
            <a:blipFill rotWithShape="1">
              <a:blip r:embed="rId4"/>
              <a:srcRect/>
              <a:tile tx="0" ty="0" sx="100000" sy="100000" flip="none" algn="tl"/>
            </a:blip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46100">
                <a:defRPr sz="5200">
                  <a:effectLst>
                    <a:outerShdw blurRad="38100" dist="12700" dir="5400000" rotWithShape="0">
                      <a:srgbClr val="000000">
                        <a:alpha val="50000"/>
                      </a:srgbClr>
                    </a:outerShdw>
                  </a:effectLst>
                  <a:latin typeface="+mn-lt"/>
                  <a:ea typeface="+mn-ea"/>
                  <a:cs typeface="+mn-cs"/>
                  <a:sym typeface="Gill Sans"/>
                </a:defRPr>
              </a:lvl1pPr>
            </a:lstStyle>
            <a:p>
              <a:pPr lvl="0">
                <a:defRPr sz="1800">
                  <a:effectLst/>
                </a:defRPr>
              </a:pPr>
              <a:r>
                <a:rPr sz="5200">
                  <a:effectLst>
                    <a:outerShdw blurRad="38100" dist="12700" dir="5400000" rotWithShape="0">
                      <a:srgbClr val="000000">
                        <a:alpha val="50000"/>
                      </a:srgbClr>
                    </a:outerShdw>
                  </a:effectLst>
                </a:rPr>
                <a:t>SHA-1</a:t>
              </a:r>
            </a:p>
          </p:txBody>
        </p:sp>
        <p:sp>
          <p:nvSpPr>
            <p:cNvPr id="316" name="Shape 316"/>
            <p:cNvSpPr/>
            <p:nvPr/>
          </p:nvSpPr>
          <p:spPr>
            <a:xfrm flipH="1">
              <a:off x="3594100" y="609600"/>
              <a:ext cx="835898" cy="1"/>
            </a:xfrm>
            <a:prstGeom prst="line">
              <a:avLst/>
            </a:prstGeom>
            <a:noFill/>
            <a:ln w="63500" cap="flat">
              <a:solidFill>
                <a:srgbClr val="FFFFFF"/>
              </a:solidFill>
              <a:prstDash val="solid"/>
              <a:miter lim="400000"/>
              <a:headEnd type="stealth" w="med" len="med"/>
            </a:ln>
            <a:effectLst/>
          </p:spPr>
          <p:txBody>
            <a:bodyPr wrap="square" lIns="0" tIns="0" rIns="0" bIns="0" numCol="1" anchor="t">
              <a:noAutofit/>
            </a:bodyPr>
            <a:lstStyle/>
            <a:p>
              <a:pPr lvl="0"/>
              <a:endParaRPr/>
            </a:p>
          </p:txBody>
        </p:sp>
        <p:sp>
          <p:nvSpPr>
            <p:cNvPr id="317" name="Shape 317"/>
            <p:cNvSpPr/>
            <p:nvPr/>
          </p:nvSpPr>
          <p:spPr>
            <a:xfrm flipH="1">
              <a:off x="0" y="635000"/>
              <a:ext cx="835898" cy="1"/>
            </a:xfrm>
            <a:prstGeom prst="line">
              <a:avLst/>
            </a:prstGeom>
            <a:noFill/>
            <a:ln w="63500" cap="flat">
              <a:solidFill>
                <a:srgbClr val="FFFFFF"/>
              </a:solidFill>
              <a:prstDash val="solid"/>
              <a:miter lim="400000"/>
              <a:headEnd type="stealth" w="med" len="med"/>
            </a:ln>
            <a:effectLst/>
          </p:spPr>
          <p:txBody>
            <a:bodyPr wrap="square" lIns="0" tIns="0" rIns="0" bIns="0" numCol="1" anchor="t">
              <a:noAutofit/>
            </a:bodyPr>
            <a:lstStyle/>
            <a:p>
              <a:pPr lvl="0"/>
              <a:endParaRPr/>
            </a:p>
          </p:txBody>
        </p:sp>
        <p:sp>
          <p:nvSpPr>
            <p:cNvPr id="318" name="Shape 318"/>
            <p:cNvSpPr/>
            <p:nvPr/>
          </p:nvSpPr>
          <p:spPr>
            <a:xfrm>
              <a:off x="5638799" y="317500"/>
              <a:ext cx="1452415"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a79540</a:t>
              </a:r>
            </a:p>
          </p:txBody>
        </p:sp>
      </p:grpSp>
      <p:grpSp>
        <p:nvGrpSpPr>
          <p:cNvPr id="324" name="Group 324"/>
          <p:cNvGrpSpPr/>
          <p:nvPr/>
        </p:nvGrpSpPr>
        <p:grpSpPr>
          <a:xfrm>
            <a:off x="1384300" y="1129854"/>
            <a:ext cx="11993414" cy="1397446"/>
            <a:chOff x="0" y="0"/>
            <a:chExt cx="11993413" cy="1397445"/>
          </a:xfrm>
        </p:grpSpPr>
        <p:sp>
          <p:nvSpPr>
            <p:cNvPr id="320" name="Shape 320"/>
            <p:cNvSpPr/>
            <p:nvPr/>
          </p:nvSpPr>
          <p:spPr>
            <a:xfrm>
              <a:off x="0" y="775145"/>
              <a:ext cx="3516511"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Eat More Ovaltine</a:t>
              </a:r>
            </a:p>
          </p:txBody>
        </p:sp>
        <p:sp>
          <p:nvSpPr>
            <p:cNvPr id="321" name="Shape 321"/>
            <p:cNvSpPr/>
            <p:nvPr/>
          </p:nvSpPr>
          <p:spPr>
            <a:xfrm>
              <a:off x="10540999" y="584645"/>
              <a:ext cx="1452415"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a79540</a:t>
              </a:r>
            </a:p>
          </p:txBody>
        </p:sp>
        <p:sp>
          <p:nvSpPr>
            <p:cNvPr id="322" name="Shape 322"/>
            <p:cNvSpPr/>
            <p:nvPr/>
          </p:nvSpPr>
          <p:spPr>
            <a:xfrm flipV="1">
              <a:off x="2991580" y="21995"/>
              <a:ext cx="2050733" cy="703914"/>
            </a:xfrm>
            <a:prstGeom prst="line">
              <a:avLst/>
            </a:prstGeom>
            <a:noFill/>
            <a:ln w="63500" cap="flat">
              <a:solidFill>
                <a:srgbClr val="FFFB00"/>
              </a:solidFill>
              <a:prstDash val="solid"/>
              <a:miter lim="400000"/>
              <a:headEnd type="stealth" w="med" len="med"/>
            </a:ln>
            <a:effectLst/>
          </p:spPr>
          <p:txBody>
            <a:bodyPr wrap="square" lIns="0" tIns="0" rIns="0" bIns="0" numCol="1" anchor="t">
              <a:noAutofit/>
            </a:bodyPr>
            <a:lstStyle/>
            <a:p>
              <a:pPr lvl="0"/>
              <a:endParaRPr/>
            </a:p>
          </p:txBody>
        </p:sp>
        <p:sp>
          <p:nvSpPr>
            <p:cNvPr id="323" name="Shape 323"/>
            <p:cNvSpPr/>
            <p:nvPr/>
          </p:nvSpPr>
          <p:spPr>
            <a:xfrm flipH="1" flipV="1">
              <a:off x="9238811" y="0"/>
              <a:ext cx="1297841" cy="747907"/>
            </a:xfrm>
            <a:prstGeom prst="line">
              <a:avLst/>
            </a:prstGeom>
            <a:noFill/>
            <a:ln w="63500" cap="flat">
              <a:solidFill>
                <a:srgbClr val="00F900"/>
              </a:solidFill>
              <a:prstDash val="solid"/>
              <a:miter lim="400000"/>
              <a:headEnd type="stealth" w="med" len="med"/>
            </a:ln>
            <a:effectLst/>
          </p:spPr>
          <p:txBody>
            <a:bodyPr wrap="square" lIns="0" tIns="0" rIns="0" bIns="0" numCol="1" anchor="t">
              <a:noAutofit/>
            </a:bodyPr>
            <a:lstStyle/>
            <a:p>
              <a:pPr lvl="0"/>
              <a:endParaRPr/>
            </a:p>
          </p:txBody>
        </p:sp>
      </p:grpSp>
      <p:sp>
        <p:nvSpPr>
          <p:cNvPr id="325" name="Shape 325"/>
          <p:cNvSpPr/>
          <p:nvPr/>
        </p:nvSpPr>
        <p:spPr>
          <a:xfrm>
            <a:off x="13798959" y="2235200"/>
            <a:ext cx="187344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Match!  :)</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People With Bad Intent</a:t>
            </a:r>
          </a:p>
        </p:txBody>
      </p:sp>
      <p:sp>
        <p:nvSpPr>
          <p:cNvPr id="70" name="Shape 70"/>
          <p:cNvSpPr>
            <a:spLocks noGrp="1"/>
          </p:cNvSpPr>
          <p:nvPr>
            <p:ph type="body" idx="1"/>
          </p:nvPr>
        </p:nvSpPr>
        <p:spPr>
          <a:xfrm>
            <a:off x="1155700" y="2603500"/>
            <a:ext cx="8064500" cy="5702300"/>
          </a:xfrm>
          <a:prstGeom prst="rect">
            <a:avLst/>
          </a:prstGeom>
        </p:spPr>
        <p:txBody>
          <a:bodyPr/>
          <a:lstStyle/>
          <a:p>
            <a:pPr lvl="0">
              <a:defRPr sz="1800">
                <a:solidFill>
                  <a:srgbClr val="000000"/>
                </a:solidFill>
              </a:defRPr>
            </a:pPr>
            <a:r>
              <a:rPr sz="2900" i="1">
                <a:solidFill>
                  <a:srgbClr val="FFFFFF"/>
                </a:solidFill>
              </a:rPr>
              <a:t>Carol, Carlos or Charlie, as a third participant in communications.</a:t>
            </a:r>
          </a:p>
          <a:p>
            <a:pPr lvl="0">
              <a:defRPr sz="1800">
                <a:solidFill>
                  <a:srgbClr val="000000"/>
                </a:solidFill>
              </a:defRPr>
            </a:pPr>
            <a:r>
              <a:rPr sz="2900" i="1">
                <a:solidFill>
                  <a:srgbClr val="FFFFFF"/>
                </a:solidFill>
              </a:rPr>
              <a:t>Chuck, as a third participant usually of malicious intent</a:t>
            </a:r>
          </a:p>
          <a:p>
            <a:pPr lvl="0">
              <a:defRPr sz="1800">
                <a:solidFill>
                  <a:srgbClr val="000000"/>
                </a:solidFill>
              </a:defRPr>
            </a:pPr>
            <a:r>
              <a:rPr sz="2900" i="1">
                <a:solidFill>
                  <a:srgbClr val="FFFFFF"/>
                </a:solidFill>
              </a:rPr>
              <a:t>Dan or Dave, a fourth participant,</a:t>
            </a:r>
          </a:p>
          <a:p>
            <a:pPr lvl="0">
              <a:defRPr sz="1800">
                <a:solidFill>
                  <a:srgbClr val="000000"/>
                </a:solidFill>
              </a:defRPr>
            </a:pPr>
            <a:r>
              <a:rPr sz="2900" i="1">
                <a:solidFill>
                  <a:srgbClr val="FFFFFF"/>
                </a:solidFill>
              </a:rPr>
              <a:t>Eve, an eavesdropper, is usually a passive attacker. While she can listen in on messages between Alice and Bob, she cannot modify them. </a:t>
            </a:r>
          </a:p>
          <a:p>
            <a:pPr lvl="0">
              <a:defRPr sz="1800">
                <a:solidFill>
                  <a:srgbClr val="000000"/>
                </a:solidFill>
              </a:defRPr>
            </a:pPr>
            <a:r>
              <a:rPr sz="2900">
                <a:solidFill>
                  <a:srgbClr val="FFFFFF"/>
                </a:solidFill>
              </a:rPr>
              <a:t>.......</a:t>
            </a:r>
          </a:p>
        </p:txBody>
      </p:sp>
      <p:sp>
        <p:nvSpPr>
          <p:cNvPr id="71" name="Shape 71"/>
          <p:cNvSpPr/>
          <p:nvPr/>
        </p:nvSpPr>
        <p:spPr>
          <a:xfrm>
            <a:off x="4089400" y="8369300"/>
            <a:ext cx="806306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2"/>
              </a:defRPr>
            </a:lvl1pPr>
          </a:lstStyle>
          <a:p>
            <a:pPr lvl="0">
              <a:defRPr sz="1800">
                <a:solidFill>
                  <a:srgbClr val="000000"/>
                </a:solidFill>
              </a:defRPr>
            </a:pPr>
            <a:r>
              <a:rPr sz="3600">
                <a:solidFill>
                  <a:srgbClr val="FFFB00"/>
                </a:solidFill>
                <a:hlinkClick r:id="rId2"/>
              </a:rPr>
              <a:t>http://en.wikipedia.org/wiki/Alice_and_Bob</a:t>
            </a:r>
          </a:p>
        </p:txBody>
      </p:sp>
      <p:pic>
        <p:nvPicPr>
          <p:cNvPr id="72" name="Untitled.png"/>
          <p:cNvPicPr/>
          <p:nvPr/>
        </p:nvPicPr>
        <p:blipFill>
          <a:blip r:embed="rId3">
            <a:extLst/>
          </a:blip>
          <a:stretch>
            <a:fillRect/>
          </a:stretch>
        </p:blipFill>
        <p:spPr>
          <a:xfrm>
            <a:off x="10287000" y="2349500"/>
            <a:ext cx="5270500" cy="3724976"/>
          </a:xfrm>
          <a:prstGeom prst="rect">
            <a:avLst/>
          </a:prstGeom>
          <a:ln w="12700">
            <a:miter lim="400000"/>
          </a:ln>
        </p:spPr>
      </p:pic>
      <p:pic>
        <p:nvPicPr>
          <p:cNvPr id="73" name="trinity-hacking-hd-cropscale-302x250.png"/>
          <p:cNvPicPr/>
          <p:nvPr/>
        </p:nvPicPr>
        <p:blipFill>
          <a:blip r:embed="rId4">
            <a:extLst/>
          </a:blip>
          <a:stretch>
            <a:fillRect/>
          </a:stretch>
        </p:blipFill>
        <p:spPr>
          <a:xfrm>
            <a:off x="10707420" y="6505848"/>
            <a:ext cx="2032001" cy="1682120"/>
          </a:xfrm>
          <a:prstGeom prst="rect">
            <a:avLst/>
          </a:prstGeom>
          <a:ln w="12700">
            <a:miter lim="400000"/>
          </a:ln>
        </p:spPr>
      </p:pic>
      <p:pic>
        <p:nvPicPr>
          <p:cNvPr id="74" name="trinity-nmapscreen-hd-cropscale-418x250.png"/>
          <p:cNvPicPr/>
          <p:nvPr/>
        </p:nvPicPr>
        <p:blipFill>
          <a:blip r:embed="rId5">
            <a:extLst/>
          </a:blip>
          <a:stretch>
            <a:fillRect/>
          </a:stretch>
        </p:blipFill>
        <p:spPr>
          <a:xfrm>
            <a:off x="12738100" y="6502400"/>
            <a:ext cx="2718004" cy="1625601"/>
          </a:xfrm>
          <a:prstGeom prst="rect">
            <a:avLst/>
          </a:prstGeom>
          <a:ln w="12700">
            <a:miter lim="400000"/>
          </a:ln>
        </p:spPr>
      </p:pic>
      <p:sp>
        <p:nvSpPr>
          <p:cNvPr id="75" name="Shape 75"/>
          <p:cNvSpPr/>
          <p:nvPr/>
        </p:nvSpPr>
        <p:spPr>
          <a:xfrm flipH="1" flipV="1">
            <a:off x="12912050" y="5626684"/>
            <a:ext cx="15197" cy="798918"/>
          </a:xfrm>
          <a:prstGeom prst="line">
            <a:avLst/>
          </a:prstGeom>
          <a:ln w="38100">
            <a:solidFill>
              <a:srgbClr val="FF2600"/>
            </a:solidFill>
            <a:miter lim="400000"/>
            <a:headEnd type="stealth"/>
          </a:ln>
        </p:spPr>
        <p:txBody>
          <a:bodyPr lIns="0" tIns="0" rIns="0" bIns="0"/>
          <a:lstStyle/>
          <a:p>
            <a:pPr lvl="0"/>
            <a:endParaRPr/>
          </a:p>
        </p:txBody>
      </p:sp>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type="title"/>
          </p:nvPr>
        </p:nvSpPr>
        <p:spPr>
          <a:xfrm>
            <a:off x="1155700" y="2260600"/>
            <a:ext cx="13931900" cy="22225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Security for TCP</a:t>
            </a:r>
          </a:p>
        </p:txBody>
      </p:sp>
      <p:sp>
        <p:nvSpPr>
          <p:cNvPr id="328" name="Shape 328"/>
          <p:cNvSpPr>
            <a:spLocks noGrp="1"/>
          </p:cNvSpPr>
          <p:nvPr>
            <p:ph type="body" idx="1"/>
          </p:nvPr>
        </p:nvSpPr>
        <p:spPr>
          <a:xfrm>
            <a:off x="1155700" y="5041900"/>
            <a:ext cx="13931900" cy="1054100"/>
          </a:xfrm>
          <a:prstGeom prst="rect">
            <a:avLst/>
          </a:prstGeom>
        </p:spPr>
        <p:txBody>
          <a:bodyPr/>
          <a:lstStyle/>
          <a:p>
            <a:pPr lvl="0">
              <a:defRPr sz="1800">
                <a:solidFill>
                  <a:srgbClr val="000000"/>
                </a:solidFill>
              </a:defRPr>
            </a:pPr>
            <a:r>
              <a:rPr sz="3600" u="sng">
                <a:solidFill>
                  <a:srgbClr val="FFFB00"/>
                </a:solidFill>
                <a:hlinkClick r:id="rId2"/>
              </a:rPr>
              <a:t>http://en.wikipedia.org/wiki/Secure_Sockets_Layer</a:t>
            </a:r>
            <a:r>
              <a:rPr sz="3600">
                <a:solidFill>
                  <a:srgbClr val="FFFB00"/>
                </a:solidFill>
              </a:rPr>
              <a:t> </a:t>
            </a:r>
          </a:p>
        </p:txBody>
      </p:sp>
    </p:spTree>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1194983899606690431network_could_nicolas_cl_.svg.med.png"/>
          <p:cNvPicPr/>
          <p:nvPr/>
        </p:nvPicPr>
        <p:blipFill>
          <a:blip r:embed="rId2">
            <a:extLst/>
          </a:blip>
          <a:stretch>
            <a:fillRect/>
          </a:stretch>
        </p:blipFill>
        <p:spPr>
          <a:xfrm>
            <a:off x="5603133" y="323384"/>
            <a:ext cx="4833834" cy="3657600"/>
          </a:xfrm>
          <a:prstGeom prst="rect">
            <a:avLst/>
          </a:prstGeom>
          <a:ln w="12700">
            <a:miter lim="400000"/>
          </a:ln>
        </p:spPr>
      </p:pic>
      <p:sp>
        <p:nvSpPr>
          <p:cNvPr id="331" name="Shape 331"/>
          <p:cNvSpPr/>
          <p:nvPr/>
        </p:nvSpPr>
        <p:spPr>
          <a:xfrm flipH="1" flipV="1">
            <a:off x="3486712" y="2117684"/>
            <a:ext cx="855945" cy="22449"/>
          </a:xfrm>
          <a:prstGeom prst="line">
            <a:avLst/>
          </a:prstGeom>
          <a:ln w="76200">
            <a:solidFill>
              <a:srgbClr val="FFFB00"/>
            </a:solidFill>
            <a:miter lim="400000"/>
            <a:headEnd type="triangle"/>
          </a:ln>
        </p:spPr>
        <p:txBody>
          <a:bodyPr lIns="0" tIns="0" rIns="0" bIns="0"/>
          <a:lstStyle/>
          <a:p>
            <a:pPr lvl="0"/>
            <a:endParaRPr/>
          </a:p>
        </p:txBody>
      </p:sp>
      <p:pic>
        <p:nvPicPr>
          <p:cNvPr id="332" name="11949839031316979841alcatel_oxo_nicolas_cle_.svg.med.png"/>
          <p:cNvPicPr/>
          <p:nvPr/>
        </p:nvPicPr>
        <p:blipFill>
          <a:blip r:embed="rId3">
            <a:extLst/>
          </a:blip>
          <a:stretch>
            <a:fillRect/>
          </a:stretch>
        </p:blipFill>
        <p:spPr>
          <a:xfrm>
            <a:off x="12801600" y="1485900"/>
            <a:ext cx="2540001" cy="1295401"/>
          </a:xfrm>
          <a:prstGeom prst="rect">
            <a:avLst/>
          </a:prstGeom>
          <a:ln w="12700">
            <a:miter lim="400000"/>
          </a:ln>
        </p:spPr>
      </p:pic>
      <p:sp>
        <p:nvSpPr>
          <p:cNvPr id="333" name="Shape 333"/>
          <p:cNvSpPr/>
          <p:nvPr/>
        </p:nvSpPr>
        <p:spPr>
          <a:xfrm>
            <a:off x="6246344" y="2158795"/>
            <a:ext cx="1114995" cy="331371"/>
          </a:xfrm>
          <a:prstGeom prst="line">
            <a:avLst/>
          </a:prstGeom>
          <a:ln w="76200">
            <a:solidFill>
              <a:srgbClr val="FFFB00"/>
            </a:solidFill>
            <a:miter lim="400000"/>
            <a:headEnd type="triangle"/>
            <a:tailEnd type="triangle"/>
          </a:ln>
        </p:spPr>
        <p:txBody>
          <a:bodyPr lIns="0" tIns="0" rIns="0" bIns="0"/>
          <a:lstStyle/>
          <a:p>
            <a:pPr lvl="0"/>
            <a:endParaRPr/>
          </a:p>
        </p:txBody>
      </p:sp>
      <p:pic>
        <p:nvPicPr>
          <p:cNvPr id="334" name="1194983908254897104switch_hp_nicolas_c_.svg.med.png"/>
          <p:cNvPicPr/>
          <p:nvPr/>
        </p:nvPicPr>
        <p:blipFill>
          <a:blip r:embed="rId4">
            <a:extLst/>
          </a:blip>
          <a:stretch>
            <a:fillRect/>
          </a:stretch>
        </p:blipFill>
        <p:spPr>
          <a:xfrm>
            <a:off x="7188200" y="2400300"/>
            <a:ext cx="1892301" cy="372153"/>
          </a:xfrm>
          <a:prstGeom prst="rect">
            <a:avLst/>
          </a:prstGeom>
          <a:ln w="12700">
            <a:miter lim="400000"/>
          </a:ln>
        </p:spPr>
      </p:pic>
      <p:pic>
        <p:nvPicPr>
          <p:cNvPr id="335" name="1194983908254897104switch_hp_nicolas_c_.svg.med.png"/>
          <p:cNvPicPr/>
          <p:nvPr/>
        </p:nvPicPr>
        <p:blipFill>
          <a:blip r:embed="rId4">
            <a:extLst/>
          </a:blip>
          <a:stretch>
            <a:fillRect/>
          </a:stretch>
        </p:blipFill>
        <p:spPr>
          <a:xfrm>
            <a:off x="9982200" y="1993900"/>
            <a:ext cx="1892301" cy="372153"/>
          </a:xfrm>
          <a:prstGeom prst="rect">
            <a:avLst/>
          </a:prstGeom>
          <a:ln w="12700">
            <a:miter lim="400000"/>
          </a:ln>
        </p:spPr>
      </p:pic>
      <p:pic>
        <p:nvPicPr>
          <p:cNvPr id="336" name="1194983908254897104switch_hp_nicolas_c_.svg.med.png"/>
          <p:cNvPicPr/>
          <p:nvPr/>
        </p:nvPicPr>
        <p:blipFill>
          <a:blip r:embed="rId4">
            <a:extLst/>
          </a:blip>
          <a:stretch>
            <a:fillRect/>
          </a:stretch>
        </p:blipFill>
        <p:spPr>
          <a:xfrm>
            <a:off x="4394200" y="1943100"/>
            <a:ext cx="1892301" cy="372153"/>
          </a:xfrm>
          <a:prstGeom prst="rect">
            <a:avLst/>
          </a:prstGeom>
          <a:ln w="12700">
            <a:miter lim="400000"/>
          </a:ln>
        </p:spPr>
      </p:pic>
      <p:sp>
        <p:nvSpPr>
          <p:cNvPr id="337" name="Shape 337"/>
          <p:cNvSpPr/>
          <p:nvPr/>
        </p:nvSpPr>
        <p:spPr>
          <a:xfrm flipV="1">
            <a:off x="9008557" y="2289442"/>
            <a:ext cx="951846" cy="223963"/>
          </a:xfrm>
          <a:prstGeom prst="line">
            <a:avLst/>
          </a:prstGeom>
          <a:ln w="76200">
            <a:solidFill>
              <a:srgbClr val="FFFB00"/>
            </a:solidFill>
            <a:miter lim="400000"/>
            <a:headEnd type="triangle"/>
            <a:tailEnd type="triangle"/>
          </a:ln>
        </p:spPr>
        <p:txBody>
          <a:bodyPr lIns="0" tIns="0" rIns="0" bIns="0"/>
          <a:lstStyle/>
          <a:p>
            <a:pPr lvl="0"/>
            <a:endParaRPr/>
          </a:p>
        </p:txBody>
      </p:sp>
      <p:sp>
        <p:nvSpPr>
          <p:cNvPr id="338" name="Shape 338"/>
          <p:cNvSpPr/>
          <p:nvPr/>
        </p:nvSpPr>
        <p:spPr>
          <a:xfrm flipH="1" flipV="1">
            <a:off x="11932212" y="2117684"/>
            <a:ext cx="855944" cy="22449"/>
          </a:xfrm>
          <a:prstGeom prst="line">
            <a:avLst/>
          </a:prstGeom>
          <a:ln w="76200">
            <a:solidFill>
              <a:srgbClr val="FFFB00"/>
            </a:solidFill>
            <a:miter lim="400000"/>
            <a:headEnd type="triangle"/>
          </a:ln>
        </p:spPr>
        <p:txBody>
          <a:bodyPr lIns="0" tIns="0" rIns="0" bIns="0"/>
          <a:lstStyle/>
          <a:p>
            <a:pPr lvl="0"/>
            <a:endParaRPr/>
          </a:p>
        </p:txBody>
      </p:sp>
      <p:grpSp>
        <p:nvGrpSpPr>
          <p:cNvPr id="355" name="Group 355"/>
          <p:cNvGrpSpPr/>
          <p:nvPr/>
        </p:nvGrpSpPr>
        <p:grpSpPr>
          <a:xfrm>
            <a:off x="350837" y="879209"/>
            <a:ext cx="1435101" cy="1032143"/>
            <a:chOff x="0" y="0"/>
            <a:chExt cx="1435100" cy="1032141"/>
          </a:xfrm>
        </p:grpSpPr>
        <p:grpSp>
          <p:nvGrpSpPr>
            <p:cNvPr id="353" name="Group 353"/>
            <p:cNvGrpSpPr/>
            <p:nvPr/>
          </p:nvGrpSpPr>
          <p:grpSpPr>
            <a:xfrm>
              <a:off x="0" y="-1"/>
              <a:ext cx="1435100" cy="1032143"/>
              <a:chOff x="0" y="0"/>
              <a:chExt cx="1435100" cy="1032141"/>
            </a:xfrm>
          </p:grpSpPr>
          <p:grpSp>
            <p:nvGrpSpPr>
              <p:cNvPr id="351" name="Group 351"/>
              <p:cNvGrpSpPr/>
              <p:nvPr/>
            </p:nvGrpSpPr>
            <p:grpSpPr>
              <a:xfrm>
                <a:off x="0" y="0"/>
                <a:ext cx="1435100" cy="1032142"/>
                <a:chOff x="0" y="0"/>
                <a:chExt cx="1435100" cy="1032141"/>
              </a:xfrm>
            </p:grpSpPr>
            <p:grpSp>
              <p:nvGrpSpPr>
                <p:cNvPr id="341" name="Group 341"/>
                <p:cNvGrpSpPr/>
                <p:nvPr/>
              </p:nvGrpSpPr>
              <p:grpSpPr>
                <a:xfrm>
                  <a:off x="196227" y="0"/>
                  <a:ext cx="1045574" cy="659290"/>
                  <a:chOff x="0" y="0"/>
                  <a:chExt cx="1045572" cy="659289"/>
                </a:xfrm>
              </p:grpSpPr>
              <p:sp>
                <p:nvSpPr>
                  <p:cNvPr id="339" name="Shape 339"/>
                  <p:cNvSpPr/>
                  <p:nvPr/>
                </p:nvSpPr>
                <p:spPr>
                  <a:xfrm>
                    <a:off x="0" y="0"/>
                    <a:ext cx="1045573" cy="659290"/>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40" name="Shape 340"/>
                  <p:cNvSpPr/>
                  <p:nvPr/>
                </p:nvSpPr>
                <p:spPr>
                  <a:xfrm>
                    <a:off x="83470" y="59208"/>
                    <a:ext cx="877169" cy="542474"/>
                  </a:xfrm>
                  <a:prstGeom prst="roundRect">
                    <a:avLst>
                      <a:gd name="adj" fmla="val 12396"/>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348" name="Group 348"/>
                <p:cNvGrpSpPr/>
                <p:nvPr/>
              </p:nvGrpSpPr>
              <p:grpSpPr>
                <a:xfrm>
                  <a:off x="0" y="859316"/>
                  <a:ext cx="1435100" cy="172826"/>
                  <a:chOff x="0" y="0"/>
                  <a:chExt cx="1435100" cy="172824"/>
                </a:xfrm>
              </p:grpSpPr>
              <p:sp>
                <p:nvSpPr>
                  <p:cNvPr id="342" name="Shape 342"/>
                  <p:cNvSpPr/>
                  <p:nvPr/>
                </p:nvSpPr>
                <p:spPr>
                  <a:xfrm flipH="1">
                    <a:off x="0" y="0"/>
                    <a:ext cx="190371" cy="134418"/>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43" name="Shape 343"/>
                  <p:cNvSpPr/>
                  <p:nvPr/>
                </p:nvSpPr>
                <p:spPr>
                  <a:xfrm>
                    <a:off x="0" y="134418"/>
                    <a:ext cx="1433635" cy="160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44" name="Shape 344"/>
                  <p:cNvSpPr/>
                  <p:nvPr/>
                </p:nvSpPr>
                <p:spPr>
                  <a:xfrm>
                    <a:off x="0" y="171223"/>
                    <a:ext cx="1433635" cy="160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45" name="Shape 345"/>
                  <p:cNvSpPr/>
                  <p:nvPr/>
                </p:nvSpPr>
                <p:spPr>
                  <a:xfrm>
                    <a:off x="0" y="134418"/>
                    <a:ext cx="1465" cy="36806"/>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46" name="Shape 346"/>
                  <p:cNvSpPr/>
                  <p:nvPr/>
                </p:nvSpPr>
                <p:spPr>
                  <a:xfrm>
                    <a:off x="1247658" y="0"/>
                    <a:ext cx="185978" cy="13441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47" name="Shape 347"/>
                  <p:cNvSpPr/>
                  <p:nvPr/>
                </p:nvSpPr>
                <p:spPr>
                  <a:xfrm>
                    <a:off x="1433635" y="134418"/>
                    <a:ext cx="1465" cy="36806"/>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349" name="Shape 349"/>
                <p:cNvSpPr/>
                <p:nvPr/>
              </p:nvSpPr>
              <p:spPr>
                <a:xfrm>
                  <a:off x="199156" y="680092"/>
                  <a:ext cx="1044110" cy="169624"/>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50" name="Shape 350"/>
                <p:cNvSpPr/>
                <p:nvPr/>
              </p:nvSpPr>
              <p:spPr>
                <a:xfrm>
                  <a:off x="982604" y="764904"/>
                  <a:ext cx="207944" cy="1600"/>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352" name="Shape 352"/>
              <p:cNvSpPr/>
              <p:nvPr/>
            </p:nvSpPr>
            <p:spPr>
              <a:xfrm rot="10800000" flipH="1">
                <a:off x="265054" y="734499"/>
                <a:ext cx="112759" cy="17604"/>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354" name="Snapshot 2008-09-30 11-49-33.jpg"/>
            <p:cNvPicPr/>
            <p:nvPr/>
          </p:nvPicPr>
          <p:blipFill>
            <a:blip r:embed="rId5">
              <a:extLst/>
            </a:blip>
            <a:stretch>
              <a:fillRect/>
            </a:stretch>
          </p:blipFill>
          <p:spPr>
            <a:xfrm>
              <a:off x="380867" y="88368"/>
              <a:ext cx="671599" cy="481313"/>
            </a:xfrm>
            <a:prstGeom prst="rect">
              <a:avLst/>
            </a:prstGeom>
            <a:ln w="12700" cap="flat">
              <a:noFill/>
              <a:miter lim="400000"/>
            </a:ln>
            <a:effectLst/>
          </p:spPr>
        </p:pic>
      </p:grpSp>
      <p:grpSp>
        <p:nvGrpSpPr>
          <p:cNvPr id="358" name="Group 358"/>
          <p:cNvGrpSpPr/>
          <p:nvPr/>
        </p:nvGrpSpPr>
        <p:grpSpPr>
          <a:xfrm>
            <a:off x="2603500" y="1619851"/>
            <a:ext cx="939800" cy="1009049"/>
            <a:chOff x="0" y="0"/>
            <a:chExt cx="939800" cy="1009048"/>
          </a:xfrm>
        </p:grpSpPr>
        <p:sp>
          <p:nvSpPr>
            <p:cNvPr id="356" name="Shape 356"/>
            <p:cNvSpPr/>
            <p:nvPr/>
          </p:nvSpPr>
          <p:spPr>
            <a:xfrm>
              <a:off x="0" y="0"/>
              <a:ext cx="939800" cy="979370"/>
            </a:xfrm>
            <a:prstGeom prst="rect">
              <a:avLst/>
            </a:prstGeom>
            <a:blipFill rotWithShape="1">
              <a:blip r:embed="rId6"/>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357" name="1194983791867471366access_point_nicolas_cle_.svg.med.png"/>
            <p:cNvPicPr/>
            <p:nvPr/>
          </p:nvPicPr>
          <p:blipFill>
            <a:blip r:embed="rId7">
              <a:extLst/>
            </a:blip>
            <a:stretch>
              <a:fillRect/>
            </a:stretch>
          </p:blipFill>
          <p:spPr>
            <a:xfrm>
              <a:off x="3297" y="26380"/>
              <a:ext cx="910123" cy="982669"/>
            </a:xfrm>
            <a:prstGeom prst="rect">
              <a:avLst/>
            </a:prstGeom>
            <a:ln w="12700" cap="flat">
              <a:noFill/>
              <a:miter lim="400000"/>
            </a:ln>
            <a:effectLst/>
          </p:spPr>
        </p:pic>
      </p:grpSp>
      <p:pic>
        <p:nvPicPr>
          <p:cNvPr id="359" name="halloween2.jpg"/>
          <p:cNvPicPr/>
          <p:nvPr/>
        </p:nvPicPr>
        <p:blipFill>
          <a:blip r:embed="rId8">
            <a:extLst/>
          </a:blip>
          <a:stretch>
            <a:fillRect/>
          </a:stretch>
        </p:blipFill>
        <p:spPr>
          <a:xfrm>
            <a:off x="7287793" y="6121400"/>
            <a:ext cx="1894638" cy="2844801"/>
          </a:xfrm>
          <a:prstGeom prst="rect">
            <a:avLst/>
          </a:prstGeom>
          <a:ln w="12700">
            <a:miter lim="400000"/>
          </a:ln>
        </p:spPr>
      </p:pic>
      <p:sp>
        <p:nvSpPr>
          <p:cNvPr id="360" name="Shape 360"/>
          <p:cNvSpPr/>
          <p:nvPr/>
        </p:nvSpPr>
        <p:spPr>
          <a:xfrm flipH="1" flipV="1">
            <a:off x="1628682" y="1304740"/>
            <a:ext cx="851730" cy="655708"/>
          </a:xfrm>
          <a:prstGeom prst="line">
            <a:avLst/>
          </a:prstGeom>
          <a:ln w="76200">
            <a:solidFill>
              <a:srgbClr val="FFFB00"/>
            </a:solidFill>
            <a:miter lim="400000"/>
            <a:headEnd type="triangle"/>
          </a:ln>
        </p:spPr>
        <p:txBody>
          <a:bodyPr lIns="0" tIns="0" rIns="0" bIns="0"/>
          <a:lstStyle/>
          <a:p>
            <a:pPr lvl="0"/>
            <a:endParaRPr/>
          </a:p>
        </p:txBody>
      </p:sp>
      <p:sp>
        <p:nvSpPr>
          <p:cNvPr id="361" name="Shape 361"/>
          <p:cNvSpPr/>
          <p:nvPr/>
        </p:nvSpPr>
        <p:spPr>
          <a:xfrm>
            <a:off x="2025903" y="2449466"/>
            <a:ext cx="4883289" cy="5274987"/>
          </a:xfrm>
          <a:prstGeom prst="line">
            <a:avLst/>
          </a:prstGeom>
          <a:ln w="76200">
            <a:solidFill>
              <a:srgbClr val="FF40FF"/>
            </a:solidFill>
            <a:miter lim="400000"/>
            <a:headEnd type="stealth"/>
          </a:ln>
        </p:spPr>
        <p:txBody>
          <a:bodyPr lIns="0" tIns="0" rIns="0" bIns="0"/>
          <a:lstStyle/>
          <a:p>
            <a:pPr lvl="0"/>
            <a:endParaRPr/>
          </a:p>
        </p:txBody>
      </p:sp>
      <p:sp>
        <p:nvSpPr>
          <p:cNvPr id="362" name="Shape 362"/>
          <p:cNvSpPr/>
          <p:nvPr/>
        </p:nvSpPr>
        <p:spPr>
          <a:xfrm>
            <a:off x="4175009" y="2504568"/>
            <a:ext cx="2575433" cy="3954717"/>
          </a:xfrm>
          <a:prstGeom prst="line">
            <a:avLst/>
          </a:prstGeom>
          <a:ln w="76200">
            <a:solidFill>
              <a:srgbClr val="FF40FF"/>
            </a:solidFill>
            <a:miter lim="400000"/>
            <a:headEnd type="stealth"/>
          </a:ln>
        </p:spPr>
        <p:txBody>
          <a:bodyPr lIns="0" tIns="0" rIns="0" bIns="0"/>
          <a:lstStyle/>
          <a:p>
            <a:pPr lvl="0"/>
            <a:endParaRPr/>
          </a:p>
        </p:txBody>
      </p:sp>
      <p:sp>
        <p:nvSpPr>
          <p:cNvPr id="363" name="Shape 363"/>
          <p:cNvSpPr/>
          <p:nvPr/>
        </p:nvSpPr>
        <p:spPr>
          <a:xfrm flipH="1">
            <a:off x="9354170" y="2311307"/>
            <a:ext cx="3047887" cy="4532198"/>
          </a:xfrm>
          <a:prstGeom prst="line">
            <a:avLst/>
          </a:prstGeom>
          <a:ln w="76200">
            <a:solidFill>
              <a:srgbClr val="FF40FF"/>
            </a:solidFill>
            <a:miter lim="400000"/>
            <a:headEnd type="stealth"/>
          </a:ln>
        </p:spPr>
        <p:txBody>
          <a:bodyPr lIns="0" tIns="0" rIns="0" bIns="0"/>
          <a:lstStyle/>
          <a:p>
            <a:pPr lvl="0"/>
            <a:endParaRPr/>
          </a:p>
        </p:txBody>
      </p:sp>
      <p:sp>
        <p:nvSpPr>
          <p:cNvPr id="364" name="Shape 364"/>
          <p:cNvSpPr/>
          <p:nvPr/>
        </p:nvSpPr>
        <p:spPr>
          <a:xfrm flipH="1">
            <a:off x="8826500" y="2569909"/>
            <a:ext cx="879913" cy="3356644"/>
          </a:xfrm>
          <a:prstGeom prst="line">
            <a:avLst/>
          </a:prstGeom>
          <a:ln w="76200">
            <a:solidFill>
              <a:srgbClr val="FF40FF"/>
            </a:solidFill>
            <a:miter lim="400000"/>
            <a:headEnd type="stealth"/>
          </a:ln>
        </p:spPr>
        <p:txBody>
          <a:bodyPr lIns="0" tIns="0" rIns="0" bIns="0"/>
          <a:lstStyle/>
          <a:p>
            <a:pPr lvl="0"/>
            <a:endParaRPr/>
          </a:p>
        </p:txBody>
      </p:sp>
      <p:sp>
        <p:nvSpPr>
          <p:cNvPr id="365" name="Shape 365"/>
          <p:cNvSpPr/>
          <p:nvPr/>
        </p:nvSpPr>
        <p:spPr>
          <a:xfrm>
            <a:off x="6712249" y="2573820"/>
            <a:ext cx="793981" cy="3115872"/>
          </a:xfrm>
          <a:prstGeom prst="line">
            <a:avLst/>
          </a:prstGeom>
          <a:ln w="76200">
            <a:solidFill>
              <a:srgbClr val="FF40FF"/>
            </a:solidFill>
            <a:miter lim="400000"/>
            <a:headEnd type="stealth"/>
          </a:ln>
        </p:spPr>
        <p:txBody>
          <a:bodyPr lIns="0" tIns="0" rIns="0" bIns="0"/>
          <a:lstStyle/>
          <a:p>
            <a:pPr lvl="0"/>
            <a:endParaRPr/>
          </a:p>
        </p:txBody>
      </p:sp>
      <p:sp>
        <p:nvSpPr>
          <p:cNvPr id="366" name="Shape 366"/>
          <p:cNvSpPr/>
          <p:nvPr/>
        </p:nvSpPr>
        <p:spPr>
          <a:xfrm>
            <a:off x="11761768" y="4883150"/>
            <a:ext cx="2112431" cy="167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5400">
                <a:solidFill>
                  <a:srgbClr val="FF40FF"/>
                </a:solidFill>
                <a:latin typeface="+mn-lt"/>
                <a:ea typeface="+mn-ea"/>
                <a:cs typeface="+mn-cs"/>
                <a:sym typeface="Gill Sans"/>
              </a:rPr>
              <a:t>Packet</a:t>
            </a:r>
          </a:p>
          <a:p>
            <a:pPr lvl="0" algn="ctr" defTabSz="546100">
              <a:defRPr sz="1800"/>
            </a:pPr>
            <a:r>
              <a:rPr sz="5400">
                <a:solidFill>
                  <a:srgbClr val="FF40FF"/>
                </a:solidFill>
                <a:latin typeface="+mn-lt"/>
                <a:ea typeface="+mn-ea"/>
                <a:cs typeface="+mn-cs"/>
                <a:sym typeface="Gill Sans"/>
              </a:rPr>
              <a:t>Sniffing</a:t>
            </a:r>
          </a:p>
        </p:txBody>
      </p:sp>
      <p:sp>
        <p:nvSpPr>
          <p:cNvPr id="367" name="Shape 367"/>
          <p:cNvSpPr/>
          <p:nvPr/>
        </p:nvSpPr>
        <p:spPr>
          <a:xfrm>
            <a:off x="241300" y="7759700"/>
            <a:ext cx="63373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300">
                <a:solidFill>
                  <a:srgbClr val="FFFFFF"/>
                </a:solidFill>
                <a:latin typeface="+mn-lt"/>
                <a:ea typeface="+mn-ea"/>
                <a:cs typeface="+mn-cs"/>
                <a:sym typeface="Gill Sans"/>
              </a:rPr>
              <a:t>Clipart: </a:t>
            </a:r>
            <a:r>
              <a:rPr sz="2300">
                <a:solidFill>
                  <a:srgbClr val="FFFFFF"/>
                </a:solidFill>
                <a:latin typeface="+mn-lt"/>
                <a:ea typeface="+mn-ea"/>
                <a:cs typeface="+mn-cs"/>
                <a:sym typeface="Gill Sans"/>
                <a:hlinkClick r:id="rId9"/>
              </a:rPr>
              <a:t>http://www.clker.com/search/networksym/1</a:t>
            </a:r>
            <a:r>
              <a:rPr sz="2300">
                <a:solidFill>
                  <a:srgbClr val="FFFFFF"/>
                </a:solidFill>
                <a:latin typeface="+mn-lt"/>
                <a:ea typeface="+mn-ea"/>
                <a:cs typeface="+mn-cs"/>
                <a:sym typeface="Gill Sans"/>
              </a:rPr>
              <a:t> </a:t>
            </a:r>
          </a:p>
          <a:p>
            <a:pPr lvl="0" defTabSz="546100">
              <a:defRPr sz="1800"/>
            </a:pPr>
            <a:r>
              <a:rPr sz="2400">
                <a:solidFill>
                  <a:srgbClr val="FFFFFF"/>
                </a:solidFill>
                <a:latin typeface="+mn-lt"/>
                <a:ea typeface="+mn-ea"/>
                <a:cs typeface="+mn-cs"/>
                <a:sym typeface="Gill Sans"/>
              </a:rPr>
              <a:t>Photo CC BY: karindalziel (</a:t>
            </a:r>
            <a:r>
              <a:rPr sz="2400" u="sng">
                <a:solidFill>
                  <a:srgbClr val="FFFFFF"/>
                </a:solidFill>
                <a:latin typeface="+mn-lt"/>
                <a:ea typeface="+mn-ea"/>
                <a:cs typeface="+mn-cs"/>
                <a:sym typeface="Gill Sans"/>
                <a:hlinkClick r:id="rId10"/>
              </a:rPr>
              <a:t>flickr</a:t>
            </a:r>
            <a:r>
              <a:rPr sz="2400">
                <a:solidFill>
                  <a:srgbClr val="FFFFFF"/>
                </a:solidFill>
                <a:latin typeface="+mn-lt"/>
                <a:ea typeface="+mn-ea"/>
                <a:cs typeface="+mn-cs"/>
                <a:sym typeface="Gill Sans"/>
              </a:rPr>
              <a:t>)</a:t>
            </a:r>
          </a:p>
          <a:p>
            <a:pPr lvl="0" defTabSz="546100">
              <a:defRPr sz="1800"/>
            </a:pPr>
            <a:r>
              <a:rPr sz="2400" u="sng">
                <a:solidFill>
                  <a:srgbClr val="FFFFFF"/>
                </a:solidFill>
                <a:latin typeface="+mn-lt"/>
                <a:ea typeface="+mn-ea"/>
                <a:cs typeface="+mn-cs"/>
                <a:sym typeface="Gill Sans"/>
                <a:hlinkClick r:id="rId11"/>
              </a:rPr>
              <a:t>http://creativecommons.org/licenses/by/2.0/</a:t>
            </a:r>
            <a:r>
              <a:rPr sz="2400">
                <a:solidFill>
                  <a:srgbClr val="FFFFFF"/>
                </a:solidFill>
                <a:latin typeface="+mn-lt"/>
                <a:ea typeface="+mn-ea"/>
                <a:cs typeface="+mn-cs"/>
                <a:sym typeface="Gill Sans"/>
              </a:rPr>
              <a:t> </a:t>
            </a:r>
          </a:p>
        </p:txBody>
      </p:sp>
    </p:spTree>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Transport Layer Security (TLS)</a:t>
            </a:r>
          </a:p>
        </p:txBody>
      </p:sp>
      <p:sp>
        <p:nvSpPr>
          <p:cNvPr id="370" name="Shape 370"/>
          <p:cNvSpPr>
            <a:spLocks noGrp="1"/>
          </p:cNvSpPr>
          <p:nvPr>
            <p:ph type="body" idx="1"/>
          </p:nvPr>
        </p:nvSpPr>
        <p:spPr>
          <a:xfrm>
            <a:off x="1155700" y="2794000"/>
            <a:ext cx="13931900" cy="6159500"/>
          </a:xfrm>
          <a:prstGeom prst="rect">
            <a:avLst/>
          </a:prstGeom>
        </p:spPr>
        <p:txBody>
          <a:bodyPr/>
          <a:lstStyle/>
          <a:p>
            <a:pPr lvl="0">
              <a:defRPr sz="1800">
                <a:solidFill>
                  <a:srgbClr val="000000"/>
                </a:solidFill>
              </a:defRPr>
            </a:pPr>
            <a:r>
              <a:rPr sz="3600">
                <a:solidFill>
                  <a:srgbClr val="FFFFFF"/>
                </a:solidFill>
              </a:rPr>
              <a:t>Used to be called “Secure Sockets Layer”  (SSL)</a:t>
            </a:r>
          </a:p>
          <a:p>
            <a:pPr lvl="0">
              <a:defRPr sz="1800">
                <a:solidFill>
                  <a:srgbClr val="000000"/>
                </a:solidFill>
              </a:defRPr>
            </a:pPr>
            <a:r>
              <a:rPr sz="3600">
                <a:solidFill>
                  <a:srgbClr val="FFFFFF"/>
                </a:solidFill>
              </a:rPr>
              <a:t>Can view it as an extra layer “between” TCP and the application layer</a:t>
            </a:r>
          </a:p>
          <a:p>
            <a:pPr lvl="0">
              <a:defRPr sz="1800">
                <a:solidFill>
                  <a:srgbClr val="000000"/>
                </a:solidFill>
              </a:defRPr>
            </a:pPr>
            <a:r>
              <a:rPr sz="3600">
                <a:solidFill>
                  <a:srgbClr val="FFFFFF"/>
                </a:solidFill>
              </a:rPr>
              <a:t>It is very difficult but not impossible to break this security - normal people do not have the necessary compute resources to break TLS</a:t>
            </a:r>
          </a:p>
          <a:p>
            <a:pPr lvl="0">
              <a:defRPr sz="1800">
                <a:solidFill>
                  <a:srgbClr val="000000"/>
                </a:solidFill>
              </a:defRPr>
            </a:pPr>
            <a:r>
              <a:rPr sz="3600">
                <a:solidFill>
                  <a:srgbClr val="FFFFFF"/>
                </a:solidFill>
              </a:rPr>
              <a:t>The IP and TCP are unaware whether data has been encrypted</a:t>
            </a:r>
          </a:p>
        </p:txBody>
      </p:sp>
    </p:spTree>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 name="Snapshot 2008-09-30 12-32-52.jpg"/>
          <p:cNvPicPr/>
          <p:nvPr/>
        </p:nvPicPr>
        <p:blipFill>
          <a:blip r:embed="rId2">
            <a:extLst/>
          </a:blip>
          <a:stretch>
            <a:fillRect/>
          </a:stretch>
        </p:blipFill>
        <p:spPr>
          <a:xfrm>
            <a:off x="2349500" y="196030"/>
            <a:ext cx="11188700" cy="8752262"/>
          </a:xfrm>
          <a:prstGeom prst="rect">
            <a:avLst/>
          </a:prstGeom>
          <a:ln w="12700">
            <a:miter lim="400000"/>
          </a:ln>
        </p:spPr>
      </p:pic>
      <p:sp>
        <p:nvSpPr>
          <p:cNvPr id="373" name="Shape 373"/>
          <p:cNvSpPr/>
          <p:nvPr/>
        </p:nvSpPr>
        <p:spPr>
          <a:xfrm>
            <a:off x="2794000" y="2781300"/>
            <a:ext cx="10236200" cy="10160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0" tIns="0" rIns="0" bIns="0" anchor="ctr"/>
          <a:lstStyle>
            <a:lvl1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pPr lvl="0">
              <a:defRPr sz="1800">
                <a:solidFill>
                  <a:srgbClr val="000000"/>
                </a:solidFill>
                <a:effectLst/>
              </a:defRPr>
            </a:pPr>
            <a:r>
              <a:rPr sz="2600">
                <a:solidFill>
                  <a:srgbClr val="FFFFFF"/>
                </a:solidFill>
                <a:effectLst>
                  <a:outerShdw blurRad="38100" dist="12700" dir="5400000" rotWithShape="0">
                    <a:srgbClr val="000000">
                      <a:alpha val="50000"/>
                    </a:srgbClr>
                  </a:outerShdw>
                </a:effectLst>
              </a:rPr>
              <a:t>v</a:t>
            </a:r>
          </a:p>
        </p:txBody>
      </p:sp>
      <p:sp>
        <p:nvSpPr>
          <p:cNvPr id="374" name="Shape 374"/>
          <p:cNvSpPr/>
          <p:nvPr/>
        </p:nvSpPr>
        <p:spPr>
          <a:xfrm>
            <a:off x="2794000" y="2768600"/>
            <a:ext cx="10236200" cy="317500"/>
          </a:xfrm>
          <a:prstGeom prst="rect">
            <a:avLst/>
          </a:prstGeom>
          <a:solidFill>
            <a:srgbClr val="FF26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1194983899606690431network_could_nicolas_cl_.svg.med.png"/>
          <p:cNvPicPr/>
          <p:nvPr/>
        </p:nvPicPr>
        <p:blipFill>
          <a:blip r:embed="rId2">
            <a:extLst/>
          </a:blip>
          <a:stretch>
            <a:fillRect/>
          </a:stretch>
        </p:blipFill>
        <p:spPr>
          <a:xfrm>
            <a:off x="5603133" y="323384"/>
            <a:ext cx="4833834" cy="3657600"/>
          </a:xfrm>
          <a:prstGeom prst="rect">
            <a:avLst/>
          </a:prstGeom>
          <a:ln w="12700">
            <a:miter lim="400000"/>
          </a:ln>
        </p:spPr>
      </p:pic>
      <p:sp>
        <p:nvSpPr>
          <p:cNvPr id="377" name="Shape 377"/>
          <p:cNvSpPr/>
          <p:nvPr/>
        </p:nvSpPr>
        <p:spPr>
          <a:xfrm flipH="1" flipV="1">
            <a:off x="3486712" y="2117684"/>
            <a:ext cx="855945" cy="22449"/>
          </a:xfrm>
          <a:prstGeom prst="line">
            <a:avLst/>
          </a:prstGeom>
          <a:ln w="76200">
            <a:solidFill>
              <a:srgbClr val="FFFB00"/>
            </a:solidFill>
            <a:miter lim="400000"/>
            <a:headEnd type="triangle"/>
          </a:ln>
        </p:spPr>
        <p:txBody>
          <a:bodyPr lIns="0" tIns="0" rIns="0" bIns="0"/>
          <a:lstStyle/>
          <a:p>
            <a:pPr lvl="0"/>
            <a:endParaRPr/>
          </a:p>
        </p:txBody>
      </p:sp>
      <p:pic>
        <p:nvPicPr>
          <p:cNvPr id="378" name="11949839031316979841alcatel_oxo_nicolas_cle_.svg.med.png"/>
          <p:cNvPicPr/>
          <p:nvPr/>
        </p:nvPicPr>
        <p:blipFill>
          <a:blip r:embed="rId3">
            <a:extLst/>
          </a:blip>
          <a:stretch>
            <a:fillRect/>
          </a:stretch>
        </p:blipFill>
        <p:spPr>
          <a:xfrm>
            <a:off x="12801600" y="1485900"/>
            <a:ext cx="2540001" cy="1295401"/>
          </a:xfrm>
          <a:prstGeom prst="rect">
            <a:avLst/>
          </a:prstGeom>
          <a:ln w="12700">
            <a:miter lim="400000"/>
          </a:ln>
        </p:spPr>
      </p:pic>
      <p:sp>
        <p:nvSpPr>
          <p:cNvPr id="379" name="Shape 379"/>
          <p:cNvSpPr/>
          <p:nvPr/>
        </p:nvSpPr>
        <p:spPr>
          <a:xfrm>
            <a:off x="6246344" y="2158795"/>
            <a:ext cx="1114995" cy="331371"/>
          </a:xfrm>
          <a:prstGeom prst="line">
            <a:avLst/>
          </a:prstGeom>
          <a:ln w="76200">
            <a:solidFill>
              <a:srgbClr val="FFFB00"/>
            </a:solidFill>
            <a:miter lim="400000"/>
            <a:headEnd type="triangle"/>
            <a:tailEnd type="triangle"/>
          </a:ln>
        </p:spPr>
        <p:txBody>
          <a:bodyPr lIns="0" tIns="0" rIns="0" bIns="0"/>
          <a:lstStyle/>
          <a:p>
            <a:pPr lvl="0"/>
            <a:endParaRPr/>
          </a:p>
        </p:txBody>
      </p:sp>
      <p:pic>
        <p:nvPicPr>
          <p:cNvPr id="380" name="1194983908254897104switch_hp_nicolas_c_.svg.med.png"/>
          <p:cNvPicPr/>
          <p:nvPr/>
        </p:nvPicPr>
        <p:blipFill>
          <a:blip r:embed="rId4">
            <a:extLst/>
          </a:blip>
          <a:stretch>
            <a:fillRect/>
          </a:stretch>
        </p:blipFill>
        <p:spPr>
          <a:xfrm>
            <a:off x="7188200" y="2400300"/>
            <a:ext cx="1892301" cy="372153"/>
          </a:xfrm>
          <a:prstGeom prst="rect">
            <a:avLst/>
          </a:prstGeom>
          <a:ln w="12700">
            <a:miter lim="400000"/>
          </a:ln>
        </p:spPr>
      </p:pic>
      <p:pic>
        <p:nvPicPr>
          <p:cNvPr id="381" name="1194983908254897104switch_hp_nicolas_c_.svg.med.png"/>
          <p:cNvPicPr/>
          <p:nvPr/>
        </p:nvPicPr>
        <p:blipFill>
          <a:blip r:embed="rId4">
            <a:extLst/>
          </a:blip>
          <a:stretch>
            <a:fillRect/>
          </a:stretch>
        </p:blipFill>
        <p:spPr>
          <a:xfrm>
            <a:off x="9982200" y="1993900"/>
            <a:ext cx="1892301" cy="372153"/>
          </a:xfrm>
          <a:prstGeom prst="rect">
            <a:avLst/>
          </a:prstGeom>
          <a:ln w="12700">
            <a:miter lim="400000"/>
          </a:ln>
        </p:spPr>
      </p:pic>
      <p:pic>
        <p:nvPicPr>
          <p:cNvPr id="382" name="1194983908254897104switch_hp_nicolas_c_.svg.med.png"/>
          <p:cNvPicPr/>
          <p:nvPr/>
        </p:nvPicPr>
        <p:blipFill>
          <a:blip r:embed="rId4">
            <a:extLst/>
          </a:blip>
          <a:stretch>
            <a:fillRect/>
          </a:stretch>
        </p:blipFill>
        <p:spPr>
          <a:xfrm>
            <a:off x="4394200" y="1943100"/>
            <a:ext cx="1892301" cy="372153"/>
          </a:xfrm>
          <a:prstGeom prst="rect">
            <a:avLst/>
          </a:prstGeom>
          <a:ln w="12700">
            <a:miter lim="400000"/>
          </a:ln>
        </p:spPr>
      </p:pic>
      <p:sp>
        <p:nvSpPr>
          <p:cNvPr id="383" name="Shape 383"/>
          <p:cNvSpPr/>
          <p:nvPr/>
        </p:nvSpPr>
        <p:spPr>
          <a:xfrm flipV="1">
            <a:off x="9008557" y="2289442"/>
            <a:ext cx="951846" cy="223963"/>
          </a:xfrm>
          <a:prstGeom prst="line">
            <a:avLst/>
          </a:prstGeom>
          <a:ln w="76200">
            <a:solidFill>
              <a:srgbClr val="FFFB00"/>
            </a:solidFill>
            <a:miter lim="400000"/>
            <a:headEnd type="triangle"/>
            <a:tailEnd type="triangle"/>
          </a:ln>
        </p:spPr>
        <p:txBody>
          <a:bodyPr lIns="0" tIns="0" rIns="0" bIns="0"/>
          <a:lstStyle/>
          <a:p>
            <a:pPr lvl="0"/>
            <a:endParaRPr/>
          </a:p>
        </p:txBody>
      </p:sp>
      <p:sp>
        <p:nvSpPr>
          <p:cNvPr id="384" name="Shape 384"/>
          <p:cNvSpPr/>
          <p:nvPr/>
        </p:nvSpPr>
        <p:spPr>
          <a:xfrm flipH="1" flipV="1">
            <a:off x="11932212" y="2117684"/>
            <a:ext cx="855944" cy="22449"/>
          </a:xfrm>
          <a:prstGeom prst="line">
            <a:avLst/>
          </a:prstGeom>
          <a:ln w="76200">
            <a:solidFill>
              <a:srgbClr val="FFFB00"/>
            </a:solidFill>
            <a:miter lim="400000"/>
            <a:headEnd type="triangle"/>
          </a:ln>
        </p:spPr>
        <p:txBody>
          <a:bodyPr lIns="0" tIns="0" rIns="0" bIns="0"/>
          <a:lstStyle/>
          <a:p>
            <a:pPr lvl="0"/>
            <a:endParaRPr/>
          </a:p>
        </p:txBody>
      </p:sp>
      <p:grpSp>
        <p:nvGrpSpPr>
          <p:cNvPr id="401" name="Group 401"/>
          <p:cNvGrpSpPr/>
          <p:nvPr/>
        </p:nvGrpSpPr>
        <p:grpSpPr>
          <a:xfrm>
            <a:off x="350837" y="879209"/>
            <a:ext cx="1435101" cy="1032143"/>
            <a:chOff x="0" y="0"/>
            <a:chExt cx="1435100" cy="1032141"/>
          </a:xfrm>
        </p:grpSpPr>
        <p:grpSp>
          <p:nvGrpSpPr>
            <p:cNvPr id="399" name="Group 399"/>
            <p:cNvGrpSpPr/>
            <p:nvPr/>
          </p:nvGrpSpPr>
          <p:grpSpPr>
            <a:xfrm>
              <a:off x="0" y="-1"/>
              <a:ext cx="1435100" cy="1032143"/>
              <a:chOff x="0" y="0"/>
              <a:chExt cx="1435100" cy="1032141"/>
            </a:xfrm>
          </p:grpSpPr>
          <p:grpSp>
            <p:nvGrpSpPr>
              <p:cNvPr id="397" name="Group 397"/>
              <p:cNvGrpSpPr/>
              <p:nvPr/>
            </p:nvGrpSpPr>
            <p:grpSpPr>
              <a:xfrm>
                <a:off x="0" y="0"/>
                <a:ext cx="1435100" cy="1032142"/>
                <a:chOff x="0" y="0"/>
                <a:chExt cx="1435100" cy="1032141"/>
              </a:xfrm>
            </p:grpSpPr>
            <p:grpSp>
              <p:nvGrpSpPr>
                <p:cNvPr id="387" name="Group 387"/>
                <p:cNvGrpSpPr/>
                <p:nvPr/>
              </p:nvGrpSpPr>
              <p:grpSpPr>
                <a:xfrm>
                  <a:off x="196227" y="0"/>
                  <a:ext cx="1045574" cy="659290"/>
                  <a:chOff x="0" y="0"/>
                  <a:chExt cx="1045572" cy="659289"/>
                </a:xfrm>
              </p:grpSpPr>
              <p:sp>
                <p:nvSpPr>
                  <p:cNvPr id="385" name="Shape 385"/>
                  <p:cNvSpPr/>
                  <p:nvPr/>
                </p:nvSpPr>
                <p:spPr>
                  <a:xfrm>
                    <a:off x="0" y="0"/>
                    <a:ext cx="1045573" cy="659290"/>
                  </a:xfrm>
                  <a:prstGeom prst="rect">
                    <a:avLst/>
                  </a:prstGeom>
                  <a:solidFill>
                    <a:srgbClr val="A2A2A2"/>
                  </a:solid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86" name="Shape 386"/>
                  <p:cNvSpPr/>
                  <p:nvPr/>
                </p:nvSpPr>
                <p:spPr>
                  <a:xfrm>
                    <a:off x="83470" y="59208"/>
                    <a:ext cx="877169" cy="542474"/>
                  </a:xfrm>
                  <a:prstGeom prst="roundRect">
                    <a:avLst>
                      <a:gd name="adj" fmla="val 12396"/>
                    </a:avLst>
                  </a:prstGeom>
                  <a:solidFill>
                    <a:srgbClr val="FFFFFF"/>
                  </a:solidFill>
                  <a:ln w="12700" cap="flat">
                    <a:solidFill>
                      <a:srgbClr val="73A4FE"/>
                    </a:solidFill>
                    <a:prstDash val="solid"/>
                    <a:round/>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grpSp>
              <p:nvGrpSpPr>
                <p:cNvPr id="394" name="Group 394"/>
                <p:cNvGrpSpPr/>
                <p:nvPr/>
              </p:nvGrpSpPr>
              <p:grpSpPr>
                <a:xfrm>
                  <a:off x="0" y="859316"/>
                  <a:ext cx="1435100" cy="172826"/>
                  <a:chOff x="0" y="0"/>
                  <a:chExt cx="1435100" cy="172824"/>
                </a:xfrm>
              </p:grpSpPr>
              <p:sp>
                <p:nvSpPr>
                  <p:cNvPr id="388" name="Shape 388"/>
                  <p:cNvSpPr/>
                  <p:nvPr/>
                </p:nvSpPr>
                <p:spPr>
                  <a:xfrm flipH="1">
                    <a:off x="0" y="0"/>
                    <a:ext cx="190371" cy="134418"/>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89" name="Shape 389"/>
                  <p:cNvSpPr/>
                  <p:nvPr/>
                </p:nvSpPr>
                <p:spPr>
                  <a:xfrm>
                    <a:off x="0" y="134418"/>
                    <a:ext cx="1433635" cy="160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90" name="Shape 390"/>
                  <p:cNvSpPr/>
                  <p:nvPr/>
                </p:nvSpPr>
                <p:spPr>
                  <a:xfrm>
                    <a:off x="0" y="171223"/>
                    <a:ext cx="1433635" cy="1602"/>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91" name="Shape 391"/>
                  <p:cNvSpPr/>
                  <p:nvPr/>
                </p:nvSpPr>
                <p:spPr>
                  <a:xfrm>
                    <a:off x="0" y="134418"/>
                    <a:ext cx="1465" cy="36806"/>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92" name="Shape 392"/>
                  <p:cNvSpPr/>
                  <p:nvPr/>
                </p:nvSpPr>
                <p:spPr>
                  <a:xfrm>
                    <a:off x="1247658" y="0"/>
                    <a:ext cx="185978" cy="134419"/>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sp>
                <p:nvSpPr>
                  <p:cNvPr id="393" name="Shape 393"/>
                  <p:cNvSpPr/>
                  <p:nvPr/>
                </p:nvSpPr>
                <p:spPr>
                  <a:xfrm>
                    <a:off x="1433635" y="134418"/>
                    <a:ext cx="1465" cy="36806"/>
                  </a:xfrm>
                  <a:prstGeom prst="line">
                    <a:avLst/>
                  </a:prstGeom>
                  <a:noFill/>
                  <a:ln w="12700" cap="flat">
                    <a:solidFill>
                      <a:srgbClr val="73A4FE"/>
                    </a:solidFill>
                    <a:prstDash val="solid"/>
                    <a:round/>
                  </a:ln>
                  <a:effectLst/>
                </p:spPr>
                <p:txBody>
                  <a:bodyPr wrap="square" lIns="0" tIns="0" rIns="0" bIns="0" numCol="1" anchor="t">
                    <a:noAutofit/>
                  </a:bodyPr>
                  <a:lstStyle/>
                  <a:p>
                    <a:pPr lvl="0"/>
                    <a:endParaRPr/>
                  </a:p>
                </p:txBody>
              </p:sp>
            </p:grpSp>
            <p:sp>
              <p:nvSpPr>
                <p:cNvPr id="395" name="Shape 395"/>
                <p:cNvSpPr/>
                <p:nvPr/>
              </p:nvSpPr>
              <p:spPr>
                <a:xfrm>
                  <a:off x="199156" y="680092"/>
                  <a:ext cx="1044110" cy="169624"/>
                </a:xfrm>
                <a:prstGeom prst="rect">
                  <a:avLst/>
                </a:prstGeom>
                <a:noFill/>
                <a:ln w="12700" cap="flat">
                  <a:solidFill>
                    <a:srgbClr val="73A4FE"/>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sp>
              <p:nvSpPr>
                <p:cNvPr id="396" name="Shape 396"/>
                <p:cNvSpPr/>
                <p:nvPr/>
              </p:nvSpPr>
              <p:spPr>
                <a:xfrm>
                  <a:off x="982604" y="764904"/>
                  <a:ext cx="207944" cy="1600"/>
                </a:xfrm>
                <a:prstGeom prst="line">
                  <a:avLst/>
                </a:prstGeom>
                <a:noFill/>
                <a:ln w="50800" cap="flat">
                  <a:solidFill>
                    <a:srgbClr val="73A4FE"/>
                  </a:solidFill>
                  <a:prstDash val="solid"/>
                  <a:round/>
                </a:ln>
                <a:effectLst/>
              </p:spPr>
              <p:txBody>
                <a:bodyPr wrap="square" lIns="0" tIns="0" rIns="0" bIns="0" numCol="1" anchor="t">
                  <a:noAutofit/>
                </a:bodyPr>
                <a:lstStyle/>
                <a:p>
                  <a:pPr lvl="0"/>
                  <a:endParaRPr/>
                </a:p>
              </p:txBody>
            </p:sp>
          </p:grpSp>
          <p:sp>
            <p:nvSpPr>
              <p:cNvPr id="398" name="Shape 398"/>
              <p:cNvSpPr/>
              <p:nvPr/>
            </p:nvSpPr>
            <p:spPr>
              <a:xfrm rot="10800000" flipH="1">
                <a:off x="265054" y="734499"/>
                <a:ext cx="112759" cy="17604"/>
              </a:xfrm>
              <a:prstGeom prst="rect">
                <a:avLst/>
              </a:prstGeom>
              <a:solidFill>
                <a:srgbClr val="000000"/>
              </a:solidFill>
              <a:ln w="50800" cap="flat">
                <a:solidFill>
                  <a:srgbClr val="000000"/>
                </a:solidFill>
                <a:prstDash val="solid"/>
                <a:miter lim="400000"/>
              </a:ln>
              <a:effectLst/>
            </p:spPr>
            <p:txBody>
              <a:bodyPr wrap="square" lIns="0" tIns="0" rIns="0" bIns="0" numCol="1" anchor="ctr">
                <a:noAutofit/>
              </a:bodyPr>
              <a:lstStyle/>
              <a:p>
                <a:pPr marL="40639" marR="40639" lvl="0" defTabSz="914400">
                  <a:defRPr sz="2400">
                    <a:uFill>
                      <a:solidFill/>
                    </a:uFill>
                    <a:latin typeface="Times New Roman"/>
                    <a:ea typeface="Times New Roman"/>
                    <a:cs typeface="Times New Roman"/>
                    <a:sym typeface="Times New Roman"/>
                  </a:defRPr>
                </a:pPr>
                <a:endParaRPr/>
              </a:p>
            </p:txBody>
          </p:sp>
        </p:grpSp>
        <p:pic>
          <p:nvPicPr>
            <p:cNvPr id="400" name="Snapshot 2008-09-30 11-49-33.jpg"/>
            <p:cNvPicPr/>
            <p:nvPr/>
          </p:nvPicPr>
          <p:blipFill>
            <a:blip r:embed="rId5">
              <a:extLst/>
            </a:blip>
            <a:stretch>
              <a:fillRect/>
            </a:stretch>
          </p:blipFill>
          <p:spPr>
            <a:xfrm>
              <a:off x="380867" y="88368"/>
              <a:ext cx="671599" cy="481313"/>
            </a:xfrm>
            <a:prstGeom prst="rect">
              <a:avLst/>
            </a:prstGeom>
            <a:ln w="12700" cap="flat">
              <a:noFill/>
              <a:miter lim="400000"/>
            </a:ln>
            <a:effectLst/>
          </p:spPr>
        </p:pic>
      </p:grpSp>
      <p:grpSp>
        <p:nvGrpSpPr>
          <p:cNvPr id="404" name="Group 404"/>
          <p:cNvGrpSpPr/>
          <p:nvPr/>
        </p:nvGrpSpPr>
        <p:grpSpPr>
          <a:xfrm>
            <a:off x="2603500" y="1619851"/>
            <a:ext cx="939800" cy="1009049"/>
            <a:chOff x="0" y="0"/>
            <a:chExt cx="939800" cy="1009048"/>
          </a:xfrm>
        </p:grpSpPr>
        <p:sp>
          <p:nvSpPr>
            <p:cNvPr id="402" name="Shape 402"/>
            <p:cNvSpPr/>
            <p:nvPr/>
          </p:nvSpPr>
          <p:spPr>
            <a:xfrm>
              <a:off x="0" y="0"/>
              <a:ext cx="939800" cy="979370"/>
            </a:xfrm>
            <a:prstGeom prst="rect">
              <a:avLst/>
            </a:prstGeom>
            <a:blipFill rotWithShape="1">
              <a:blip r:embed="rId6"/>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403" name="1194983791867471366access_point_nicolas_cle_.svg.med.png"/>
            <p:cNvPicPr/>
            <p:nvPr/>
          </p:nvPicPr>
          <p:blipFill>
            <a:blip r:embed="rId7">
              <a:extLst/>
            </a:blip>
            <a:stretch>
              <a:fillRect/>
            </a:stretch>
          </p:blipFill>
          <p:spPr>
            <a:xfrm>
              <a:off x="3297" y="26380"/>
              <a:ext cx="910123" cy="982669"/>
            </a:xfrm>
            <a:prstGeom prst="rect">
              <a:avLst/>
            </a:prstGeom>
            <a:ln w="12700" cap="flat">
              <a:noFill/>
              <a:miter lim="400000"/>
            </a:ln>
            <a:effectLst/>
          </p:spPr>
        </p:pic>
      </p:grpSp>
      <p:sp>
        <p:nvSpPr>
          <p:cNvPr id="405" name="Shape 405"/>
          <p:cNvSpPr/>
          <p:nvPr/>
        </p:nvSpPr>
        <p:spPr>
          <a:xfrm>
            <a:off x="1693314" y="1263511"/>
            <a:ext cx="770282" cy="602850"/>
          </a:xfrm>
          <a:prstGeom prst="line">
            <a:avLst/>
          </a:prstGeom>
          <a:ln w="76200">
            <a:solidFill>
              <a:srgbClr val="FF9300"/>
            </a:solidFill>
            <a:custDash>
              <a:ds d="300000" sp="300000"/>
            </a:custDash>
            <a:miter lim="400000"/>
            <a:headEnd type="triangle"/>
          </a:ln>
        </p:spPr>
        <p:txBody>
          <a:bodyPr lIns="0" tIns="0" rIns="0" bIns="0"/>
          <a:lstStyle/>
          <a:p>
            <a:pPr lvl="0"/>
            <a:endParaRPr/>
          </a:p>
        </p:txBody>
      </p:sp>
      <p:sp>
        <p:nvSpPr>
          <p:cNvPr id="406" name="Shape 406"/>
          <p:cNvSpPr/>
          <p:nvPr/>
        </p:nvSpPr>
        <p:spPr>
          <a:xfrm>
            <a:off x="241300" y="7759700"/>
            <a:ext cx="63373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546100">
              <a:defRPr sz="1800"/>
            </a:pPr>
            <a:r>
              <a:rPr sz="2300">
                <a:solidFill>
                  <a:srgbClr val="FFFFFF"/>
                </a:solidFill>
                <a:latin typeface="+mn-lt"/>
                <a:ea typeface="+mn-ea"/>
                <a:cs typeface="+mn-cs"/>
                <a:sym typeface="Gill Sans"/>
              </a:rPr>
              <a:t>Clipart: </a:t>
            </a:r>
            <a:r>
              <a:rPr sz="2300">
                <a:solidFill>
                  <a:srgbClr val="FFFFFF"/>
                </a:solidFill>
                <a:latin typeface="+mn-lt"/>
                <a:ea typeface="+mn-ea"/>
                <a:cs typeface="+mn-cs"/>
                <a:sym typeface="Gill Sans"/>
                <a:hlinkClick r:id="rId8"/>
              </a:rPr>
              <a:t>http://www.clker.com/search/networksym/1</a:t>
            </a:r>
            <a:r>
              <a:rPr sz="2300">
                <a:solidFill>
                  <a:srgbClr val="FFFFFF"/>
                </a:solidFill>
                <a:latin typeface="+mn-lt"/>
                <a:ea typeface="+mn-ea"/>
                <a:cs typeface="+mn-cs"/>
                <a:sym typeface="Gill Sans"/>
              </a:rPr>
              <a:t> </a:t>
            </a:r>
          </a:p>
          <a:p>
            <a:pPr lvl="0" defTabSz="546100">
              <a:defRPr sz="1800"/>
            </a:pPr>
            <a:r>
              <a:rPr sz="2400">
                <a:solidFill>
                  <a:srgbClr val="FFFFFF"/>
                </a:solidFill>
                <a:latin typeface="+mn-lt"/>
                <a:ea typeface="+mn-ea"/>
                <a:cs typeface="+mn-cs"/>
                <a:sym typeface="Gill Sans"/>
              </a:rPr>
              <a:t>Photo CC BY: karindalziel (</a:t>
            </a:r>
            <a:r>
              <a:rPr sz="2400" u="sng">
                <a:solidFill>
                  <a:srgbClr val="FFFFFF"/>
                </a:solidFill>
                <a:latin typeface="+mn-lt"/>
                <a:ea typeface="+mn-ea"/>
                <a:cs typeface="+mn-cs"/>
                <a:sym typeface="Gill Sans"/>
                <a:hlinkClick r:id="rId9"/>
              </a:rPr>
              <a:t>flickr</a:t>
            </a:r>
            <a:r>
              <a:rPr sz="2400">
                <a:solidFill>
                  <a:srgbClr val="FFFFFF"/>
                </a:solidFill>
                <a:latin typeface="+mn-lt"/>
                <a:ea typeface="+mn-ea"/>
                <a:cs typeface="+mn-cs"/>
                <a:sym typeface="Gill Sans"/>
              </a:rPr>
              <a:t>)</a:t>
            </a:r>
          </a:p>
          <a:p>
            <a:pPr lvl="0" defTabSz="546100">
              <a:defRPr sz="1800"/>
            </a:pPr>
            <a:r>
              <a:rPr sz="2400" u="sng">
                <a:solidFill>
                  <a:srgbClr val="FFFFFF"/>
                </a:solidFill>
                <a:latin typeface="+mn-lt"/>
                <a:ea typeface="+mn-ea"/>
                <a:cs typeface="+mn-cs"/>
                <a:sym typeface="Gill Sans"/>
                <a:hlinkClick r:id="rId10"/>
              </a:rPr>
              <a:t>http://creativecommons.org/licenses/by/2.0/</a:t>
            </a:r>
            <a:r>
              <a:rPr sz="2400">
                <a:solidFill>
                  <a:srgbClr val="FFFFFF"/>
                </a:solidFill>
                <a:latin typeface="+mn-lt"/>
                <a:ea typeface="+mn-ea"/>
                <a:cs typeface="+mn-cs"/>
                <a:sym typeface="Gill Sans"/>
              </a:rPr>
              <a:t> </a:t>
            </a:r>
          </a:p>
        </p:txBody>
      </p:sp>
      <p:pic>
        <p:nvPicPr>
          <p:cNvPr id="407" name="halloween2.jpg"/>
          <p:cNvPicPr/>
          <p:nvPr/>
        </p:nvPicPr>
        <p:blipFill>
          <a:blip r:embed="rId11">
            <a:extLst/>
          </a:blip>
          <a:stretch>
            <a:fillRect/>
          </a:stretch>
        </p:blipFill>
        <p:spPr>
          <a:xfrm>
            <a:off x="7287793" y="6121400"/>
            <a:ext cx="1894638" cy="2844801"/>
          </a:xfrm>
          <a:prstGeom prst="rect">
            <a:avLst/>
          </a:prstGeom>
          <a:ln w="12700">
            <a:miter lim="400000"/>
          </a:ln>
        </p:spPr>
      </p:pic>
      <p:sp>
        <p:nvSpPr>
          <p:cNvPr id="408" name="Shape 408"/>
          <p:cNvSpPr/>
          <p:nvPr/>
        </p:nvSpPr>
        <p:spPr>
          <a:xfrm>
            <a:off x="2025903" y="2449466"/>
            <a:ext cx="4883289" cy="5274987"/>
          </a:xfrm>
          <a:prstGeom prst="line">
            <a:avLst/>
          </a:prstGeom>
          <a:ln w="76200">
            <a:solidFill>
              <a:srgbClr val="FF40FF"/>
            </a:solidFill>
            <a:miter lim="400000"/>
            <a:headEnd type="stealth"/>
          </a:ln>
        </p:spPr>
        <p:txBody>
          <a:bodyPr lIns="0" tIns="0" rIns="0" bIns="0"/>
          <a:lstStyle/>
          <a:p>
            <a:pPr lvl="0"/>
            <a:endParaRPr/>
          </a:p>
        </p:txBody>
      </p:sp>
      <p:sp>
        <p:nvSpPr>
          <p:cNvPr id="409" name="Shape 409"/>
          <p:cNvSpPr/>
          <p:nvPr/>
        </p:nvSpPr>
        <p:spPr>
          <a:xfrm>
            <a:off x="4175009" y="2504568"/>
            <a:ext cx="2575433" cy="3954717"/>
          </a:xfrm>
          <a:prstGeom prst="line">
            <a:avLst/>
          </a:prstGeom>
          <a:ln w="76200">
            <a:solidFill>
              <a:srgbClr val="FF40FF"/>
            </a:solidFill>
            <a:miter lim="400000"/>
            <a:headEnd type="stealth"/>
          </a:ln>
        </p:spPr>
        <p:txBody>
          <a:bodyPr lIns="0" tIns="0" rIns="0" bIns="0"/>
          <a:lstStyle/>
          <a:p>
            <a:pPr lvl="0"/>
            <a:endParaRPr/>
          </a:p>
        </p:txBody>
      </p:sp>
      <p:sp>
        <p:nvSpPr>
          <p:cNvPr id="410" name="Shape 410"/>
          <p:cNvSpPr/>
          <p:nvPr/>
        </p:nvSpPr>
        <p:spPr>
          <a:xfrm flipH="1">
            <a:off x="9354170" y="2311307"/>
            <a:ext cx="3047887" cy="4532198"/>
          </a:xfrm>
          <a:prstGeom prst="line">
            <a:avLst/>
          </a:prstGeom>
          <a:ln w="76200">
            <a:solidFill>
              <a:srgbClr val="FF40FF"/>
            </a:solidFill>
            <a:miter lim="400000"/>
            <a:headEnd type="stealth"/>
          </a:ln>
        </p:spPr>
        <p:txBody>
          <a:bodyPr lIns="0" tIns="0" rIns="0" bIns="0"/>
          <a:lstStyle/>
          <a:p>
            <a:pPr lvl="0"/>
            <a:endParaRPr/>
          </a:p>
        </p:txBody>
      </p:sp>
      <p:sp>
        <p:nvSpPr>
          <p:cNvPr id="411" name="Shape 411"/>
          <p:cNvSpPr/>
          <p:nvPr/>
        </p:nvSpPr>
        <p:spPr>
          <a:xfrm flipH="1">
            <a:off x="8826500" y="2569909"/>
            <a:ext cx="879913" cy="3356644"/>
          </a:xfrm>
          <a:prstGeom prst="line">
            <a:avLst/>
          </a:prstGeom>
          <a:ln w="76200">
            <a:solidFill>
              <a:srgbClr val="FF40FF"/>
            </a:solidFill>
            <a:miter lim="400000"/>
            <a:headEnd type="stealth"/>
          </a:ln>
        </p:spPr>
        <p:txBody>
          <a:bodyPr lIns="0" tIns="0" rIns="0" bIns="0"/>
          <a:lstStyle/>
          <a:p>
            <a:pPr lvl="0"/>
            <a:endParaRPr/>
          </a:p>
        </p:txBody>
      </p:sp>
      <p:sp>
        <p:nvSpPr>
          <p:cNvPr id="412" name="Shape 412"/>
          <p:cNvSpPr/>
          <p:nvPr/>
        </p:nvSpPr>
        <p:spPr>
          <a:xfrm>
            <a:off x="6712249" y="2573820"/>
            <a:ext cx="793981" cy="3115872"/>
          </a:xfrm>
          <a:prstGeom prst="line">
            <a:avLst/>
          </a:prstGeom>
          <a:ln w="76200">
            <a:solidFill>
              <a:srgbClr val="FF40FF"/>
            </a:solidFill>
            <a:miter lim="400000"/>
            <a:headEnd type="stealth"/>
          </a:ln>
        </p:spPr>
        <p:txBody>
          <a:bodyPr lIns="0" tIns="0" rIns="0" bIns="0"/>
          <a:lstStyle/>
          <a:p>
            <a:pPr lvl="0"/>
            <a:endParaRPr/>
          </a:p>
        </p:txBody>
      </p:sp>
      <p:sp>
        <p:nvSpPr>
          <p:cNvPr id="413" name="Shape 413"/>
          <p:cNvSpPr/>
          <p:nvPr/>
        </p:nvSpPr>
        <p:spPr>
          <a:xfrm>
            <a:off x="1638300" y="1092200"/>
            <a:ext cx="11150600" cy="1968500"/>
          </a:xfrm>
          <a:prstGeom prst="rect">
            <a:avLst/>
          </a:prstGeom>
          <a:solidFill>
            <a:srgbClr val="FF2600">
              <a:alpha val="78000"/>
            </a:srgbClr>
          </a:solidFill>
          <a:ln w="25400">
            <a:miter lim="400000"/>
          </a:ln>
          <a:extLst>
            <a:ext uri="{C572A759-6A51-4108-AA02-DFA0A04FC94B}">
              <ma14:wrappingTextBoxFlag xmlns:ma14="http://schemas.microsoft.com/office/mac/drawingml/2011/main" val="1"/>
            </a:ext>
          </a:extLst>
        </p:spPr>
        <p:txBody>
          <a:bodyPr lIns="0" tIns="0" rIns="0" bIns="0" anchor="ctr"/>
          <a:lstStyle>
            <a:lvl1pPr algn="ctr" defTabSz="546100">
              <a:defRPr sz="46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pPr lvl="0">
              <a:defRPr sz="1800">
                <a:solidFill>
                  <a:srgbClr val="000000"/>
                </a:solidFill>
                <a:effectLst/>
              </a:defRPr>
            </a:pPr>
            <a:r>
              <a:rPr sz="4600">
                <a:solidFill>
                  <a:srgbClr val="FFFFFF"/>
                </a:solidFill>
                <a:effectLst>
                  <a:outerShdw blurRad="38100" dist="12700" dir="5400000" rotWithShape="0">
                    <a:srgbClr val="000000">
                      <a:alpha val="50000"/>
                    </a:srgbClr>
                  </a:outerShdw>
                </a:effectLst>
              </a:rPr>
              <a:t>System to System Secure TCP/IP</a:t>
            </a:r>
          </a:p>
        </p:txBody>
      </p:sp>
      <p:pic>
        <p:nvPicPr>
          <p:cNvPr id="414" name="international-no.jpg"/>
          <p:cNvPicPr/>
          <p:nvPr/>
        </p:nvPicPr>
        <p:blipFill>
          <a:blip r:embed="rId12">
            <a:extLst/>
          </a:blip>
          <a:stretch>
            <a:fillRect/>
          </a:stretch>
        </p:blipFill>
        <p:spPr>
          <a:xfrm>
            <a:off x="4648200" y="3594100"/>
            <a:ext cx="744759" cy="749300"/>
          </a:xfrm>
          <a:prstGeom prst="rect">
            <a:avLst/>
          </a:prstGeom>
          <a:ln w="12700">
            <a:miter lim="400000"/>
          </a:ln>
        </p:spPr>
      </p:pic>
      <p:pic>
        <p:nvPicPr>
          <p:cNvPr id="415" name="international-no.jpg"/>
          <p:cNvPicPr/>
          <p:nvPr/>
        </p:nvPicPr>
        <p:blipFill>
          <a:blip r:embed="rId12">
            <a:extLst/>
          </a:blip>
          <a:stretch>
            <a:fillRect/>
          </a:stretch>
        </p:blipFill>
        <p:spPr>
          <a:xfrm>
            <a:off x="6985000" y="4216400"/>
            <a:ext cx="744759" cy="749300"/>
          </a:xfrm>
          <a:prstGeom prst="rect">
            <a:avLst/>
          </a:prstGeom>
          <a:ln w="12700">
            <a:miter lim="400000"/>
          </a:ln>
        </p:spPr>
      </p:pic>
      <p:pic>
        <p:nvPicPr>
          <p:cNvPr id="416" name="international-no.jpg"/>
          <p:cNvPicPr/>
          <p:nvPr/>
        </p:nvPicPr>
        <p:blipFill>
          <a:blip r:embed="rId12">
            <a:extLst/>
          </a:blip>
          <a:stretch>
            <a:fillRect/>
          </a:stretch>
        </p:blipFill>
        <p:spPr>
          <a:xfrm>
            <a:off x="8788400" y="3873500"/>
            <a:ext cx="744759" cy="749300"/>
          </a:xfrm>
          <a:prstGeom prst="rect">
            <a:avLst/>
          </a:prstGeom>
          <a:ln w="12700">
            <a:miter lim="400000"/>
          </a:ln>
        </p:spPr>
      </p:pic>
      <p:pic>
        <p:nvPicPr>
          <p:cNvPr id="417" name="international-no.jpg"/>
          <p:cNvPicPr/>
          <p:nvPr/>
        </p:nvPicPr>
        <p:blipFill>
          <a:blip r:embed="rId12">
            <a:extLst/>
          </a:blip>
          <a:stretch>
            <a:fillRect/>
          </a:stretch>
        </p:blipFill>
        <p:spPr>
          <a:xfrm>
            <a:off x="10490200" y="4508500"/>
            <a:ext cx="744759" cy="749300"/>
          </a:xfrm>
          <a:prstGeom prst="rect">
            <a:avLst/>
          </a:prstGeom>
          <a:ln w="12700">
            <a:miter lim="400000"/>
          </a:ln>
        </p:spPr>
      </p:pic>
      <p:pic>
        <p:nvPicPr>
          <p:cNvPr id="418" name="international-no.jpg"/>
          <p:cNvPicPr/>
          <p:nvPr/>
        </p:nvPicPr>
        <p:blipFill>
          <a:blip r:embed="rId12">
            <a:extLst/>
          </a:blip>
          <a:stretch>
            <a:fillRect/>
          </a:stretch>
        </p:blipFill>
        <p:spPr>
          <a:xfrm>
            <a:off x="4330700" y="4978400"/>
            <a:ext cx="744759" cy="7493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1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4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41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41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1" animBg="1" advAuto="0"/>
      <p:bldP spid="414" grpId="2" animBg="1" advAuto="0"/>
      <p:bldP spid="415" grpId="3" animBg="1" advAuto="0"/>
      <p:bldP spid="416" grpId="4" animBg="1" advAuto="0"/>
      <p:bldP spid="417" grpId="5" animBg="1" advAuto="0"/>
      <p:bldP spid="418" grpId="6"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title"/>
          </p:nvPr>
        </p:nvSpPr>
        <p:spPr>
          <a:xfrm>
            <a:off x="1155700" y="1536700"/>
            <a:ext cx="13931900" cy="4216400"/>
          </a:xfrm>
          <a:prstGeom prst="rect">
            <a:avLst/>
          </a:prstGeom>
        </p:spPr>
        <p:txBody>
          <a:bodyPr/>
          <a:lstStyle/>
          <a:p>
            <a:pPr lvl="0">
              <a:defRPr sz="1800">
                <a:solidFill>
                  <a:srgbClr val="000000"/>
                </a:solidFill>
              </a:defRPr>
            </a:pPr>
            <a:r>
              <a:rPr sz="7600">
                <a:solidFill>
                  <a:srgbClr val="00F900"/>
                </a:solidFill>
              </a:rPr>
              <a:t>Web-Scale Secret Management</a:t>
            </a:r>
          </a:p>
          <a:p>
            <a:pPr lvl="0">
              <a:defRPr sz="1800">
                <a:solidFill>
                  <a:srgbClr val="000000"/>
                </a:solidFill>
              </a:defRPr>
            </a:pPr>
            <a:r>
              <a:rPr sz="7600">
                <a:solidFill>
                  <a:srgbClr val="00F900"/>
                </a:solidFill>
              </a:rPr>
              <a:t>Public Key Encryption</a:t>
            </a:r>
          </a:p>
        </p:txBody>
      </p:sp>
    </p:spTree>
  </p:cSld>
  <p:clrMapOvr>
    <a:masterClrMapping/>
  </p:clrMapOvr>
  <p:transition xmlns:p14="http://schemas.microsoft.com/office/powerpoint/2010/mai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Secret Key Shortcomings</a:t>
            </a:r>
          </a:p>
        </p:txBody>
      </p:sp>
      <p:sp>
        <p:nvSpPr>
          <p:cNvPr id="423" name="Shape 423"/>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Every pair of people/systems needs a secret key</a:t>
            </a:r>
          </a:p>
          <a:p>
            <a:pPr lvl="0">
              <a:defRPr sz="1800">
                <a:solidFill>
                  <a:srgbClr val="000000"/>
                </a:solidFill>
              </a:defRPr>
            </a:pPr>
            <a:r>
              <a:rPr sz="3600">
                <a:solidFill>
                  <a:srgbClr val="FFFFFF"/>
                </a:solidFill>
              </a:rPr>
              <a:t>In the Internet, key distribution cannot be via the Internet because communications are insecure until you get the key!</a:t>
            </a:r>
          </a:p>
          <a:p>
            <a:pPr lvl="0">
              <a:defRPr sz="1800">
                <a:solidFill>
                  <a:srgbClr val="000000"/>
                </a:solidFill>
              </a:defRPr>
            </a:pPr>
            <a:endParaRPr sz="3600">
              <a:solidFill>
                <a:srgbClr val="FFFFFF"/>
              </a:solidFill>
            </a:endParaRPr>
          </a:p>
          <a:p>
            <a:pPr lvl="0">
              <a:defRPr sz="1800">
                <a:solidFill>
                  <a:srgbClr val="000000"/>
                </a:solidFill>
              </a:defRPr>
            </a:pPr>
            <a:r>
              <a:rPr sz="3600">
                <a:solidFill>
                  <a:srgbClr val="FFFFFF"/>
                </a:solidFill>
              </a:rPr>
              <a:t>For the Internet to work we need an approach where keys can cross the insecure Internet and be intercepted without compromising security</a:t>
            </a:r>
          </a:p>
        </p:txBody>
      </p:sp>
    </p:spTree>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Establishing Keys at a Distance</a:t>
            </a:r>
          </a:p>
        </p:txBody>
      </p:sp>
      <p:sp>
        <p:nvSpPr>
          <p:cNvPr id="426" name="Shape 426"/>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Proposed by Whitfield Diffie and Martin Hellman in 1976</a:t>
            </a:r>
          </a:p>
          <a:p>
            <a:pPr lvl="0">
              <a:defRPr sz="1800">
                <a:solidFill>
                  <a:srgbClr val="000000"/>
                </a:solidFill>
              </a:defRPr>
            </a:pPr>
            <a:r>
              <a:rPr sz="3600">
                <a:solidFill>
                  <a:srgbClr val="FFFFFF"/>
                </a:solidFill>
              </a:rPr>
              <a:t>Public-key cryptosystems rely on two keys which are mathematically related to one another.  Also called asymmetric-key cryptosystem.</a:t>
            </a:r>
          </a:p>
          <a:p>
            <a:pPr lvl="0">
              <a:defRPr sz="1800">
                <a:solidFill>
                  <a:srgbClr val="000000"/>
                </a:solidFill>
              </a:defRPr>
            </a:pPr>
            <a:r>
              <a:rPr sz="3600">
                <a:solidFill>
                  <a:srgbClr val="FFFFFF"/>
                </a:solidFill>
              </a:rPr>
              <a:t>One key is called the public key and is to be openly revealed to all interested parties.</a:t>
            </a:r>
          </a:p>
          <a:p>
            <a:pPr lvl="0">
              <a:defRPr sz="1800">
                <a:solidFill>
                  <a:srgbClr val="000000"/>
                </a:solidFill>
              </a:defRPr>
            </a:pPr>
            <a:r>
              <a:rPr sz="3600">
                <a:solidFill>
                  <a:srgbClr val="FFFFFF"/>
                </a:solidFill>
              </a:rPr>
              <a:t>The second key is called the private key and must be kept secret.</a:t>
            </a:r>
          </a:p>
        </p:txBody>
      </p:sp>
      <p:sp>
        <p:nvSpPr>
          <p:cNvPr id="427" name="Shape 427"/>
          <p:cNvSpPr/>
          <p:nvPr/>
        </p:nvSpPr>
        <p:spPr>
          <a:xfrm>
            <a:off x="3238500" y="8267700"/>
            <a:ext cx="978403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http://en.wikipedia.org/wiki/Public-key_cryptography</a:t>
            </a:r>
          </a:p>
        </p:txBody>
      </p:sp>
    </p:spTree>
  </p:cSld>
  <p:clrMapOvr>
    <a:masterClrMapping/>
  </p:clrMapOvr>
  <p:transition xmlns:p14="http://schemas.microsoft.com/office/powerpoint/2010/mai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p:nvPr/>
        </p:nvSpPr>
        <p:spPr>
          <a:xfrm>
            <a:off x="3340100" y="8153400"/>
            <a:ext cx="956816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2"/>
              </a:defRPr>
            </a:lvl1pPr>
          </a:lstStyle>
          <a:p>
            <a:pPr lvl="0">
              <a:defRPr sz="1800">
                <a:solidFill>
                  <a:srgbClr val="000000"/>
                </a:solidFill>
              </a:defRPr>
            </a:pPr>
            <a:r>
              <a:rPr sz="3600">
                <a:solidFill>
                  <a:srgbClr val="FFFB00"/>
                </a:solidFill>
                <a:hlinkClick r:id="rId2"/>
              </a:rPr>
              <a:t>https://www.youtube.com/watch?v=ROCray7RTqM</a:t>
            </a:r>
          </a:p>
        </p:txBody>
      </p:sp>
      <p:pic>
        <p:nvPicPr>
          <p:cNvPr id="430" name="droppedImage.png"/>
          <p:cNvPicPr/>
          <p:nvPr/>
        </p:nvPicPr>
        <p:blipFill>
          <a:blip r:embed="rId3">
            <a:extLst/>
          </a:blip>
          <a:stretch>
            <a:fillRect/>
          </a:stretch>
        </p:blipFill>
        <p:spPr>
          <a:xfrm>
            <a:off x="13779500" y="5422900"/>
            <a:ext cx="2197101" cy="3064955"/>
          </a:xfrm>
          <a:prstGeom prst="rect">
            <a:avLst/>
          </a:prstGeom>
          <a:ln w="12700">
            <a:miter lim="400000"/>
          </a:ln>
        </p:spPr>
      </p:pic>
      <p:sp>
        <p:nvSpPr>
          <p:cNvPr id="431" name="Shape 431"/>
          <p:cNvSpPr/>
          <p:nvPr/>
        </p:nvSpPr>
        <p:spPr>
          <a:xfrm>
            <a:off x="5907564" y="7296150"/>
            <a:ext cx="6655583"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FFF"/>
                </a:solidFill>
                <a:latin typeface="+mn-lt"/>
                <a:ea typeface="+mn-ea"/>
                <a:cs typeface="+mn-cs"/>
                <a:sym typeface="Gill Sans"/>
                <a:hlinkClick r:id="rId4"/>
              </a:defRPr>
            </a:lvl1pPr>
          </a:lstStyle>
          <a:p>
            <a:pPr lvl="0">
              <a:defRPr sz="1800">
                <a:solidFill>
                  <a:srgbClr val="000000"/>
                </a:solidFill>
              </a:defRPr>
            </a:pPr>
            <a:r>
              <a:rPr sz="2900">
                <a:solidFill>
                  <a:srgbClr val="FFFFFF"/>
                </a:solidFill>
                <a:hlinkClick r:id="rId4"/>
              </a:rPr>
              <a:t>http://en.wikipedia.org/wiki/Whitfield_Diffie</a:t>
            </a:r>
          </a:p>
        </p:txBody>
      </p:sp>
      <p:sp>
        <p:nvSpPr>
          <p:cNvPr id="432" name="Shape 432"/>
          <p:cNvSpPr/>
          <p:nvPr/>
        </p:nvSpPr>
        <p:spPr>
          <a:xfrm>
            <a:off x="3558933" y="6623050"/>
            <a:ext cx="6662775"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FFF"/>
                </a:solidFill>
                <a:latin typeface="+mn-lt"/>
                <a:ea typeface="+mn-ea"/>
                <a:cs typeface="+mn-cs"/>
                <a:sym typeface="Gill Sans"/>
                <a:hlinkClick r:id="rId5"/>
              </a:defRPr>
            </a:lvl1pPr>
          </a:lstStyle>
          <a:p>
            <a:pPr lvl="0">
              <a:defRPr sz="1800">
                <a:solidFill>
                  <a:srgbClr val="000000"/>
                </a:solidFill>
              </a:defRPr>
            </a:pPr>
            <a:r>
              <a:rPr sz="2900">
                <a:solidFill>
                  <a:srgbClr val="FFFFFF"/>
                </a:solidFill>
                <a:hlinkClick r:id="rId5"/>
              </a:rPr>
              <a:t>http://en.wikipedia.org/wiki/Martin_Hellman</a:t>
            </a:r>
          </a:p>
        </p:txBody>
      </p:sp>
      <p:pic>
        <p:nvPicPr>
          <p:cNvPr id="433" name="droppedImage.png"/>
          <p:cNvPicPr/>
          <p:nvPr/>
        </p:nvPicPr>
        <p:blipFill>
          <a:blip r:embed="rId6">
            <a:extLst/>
          </a:blip>
          <a:stretch>
            <a:fillRect/>
          </a:stretch>
        </p:blipFill>
        <p:spPr>
          <a:xfrm>
            <a:off x="12433300" y="2781300"/>
            <a:ext cx="2202061" cy="2565400"/>
          </a:xfrm>
          <a:prstGeom prst="rect">
            <a:avLst/>
          </a:prstGeom>
          <a:ln w="12700">
            <a:miter lim="400000"/>
          </a:ln>
        </p:spPr>
      </p:pic>
      <p:pic>
        <p:nvPicPr>
          <p:cNvPr id="434" name="Untitled.png"/>
          <p:cNvPicPr/>
          <p:nvPr/>
        </p:nvPicPr>
        <p:blipFill>
          <a:blip r:embed="rId7">
            <a:extLst/>
          </a:blip>
          <a:stretch>
            <a:fillRect/>
          </a:stretch>
        </p:blipFill>
        <p:spPr>
          <a:xfrm>
            <a:off x="698500" y="279400"/>
            <a:ext cx="10096500" cy="5613400"/>
          </a:xfrm>
          <a:prstGeom prst="rect">
            <a:avLst/>
          </a:prstGeom>
          <a:ln w="12700">
            <a:miter lim="400000"/>
          </a:ln>
        </p:spPr>
      </p:pic>
      <p:pic>
        <p:nvPicPr>
          <p:cNvPr id="435" name="droppedImage.png"/>
          <p:cNvPicPr/>
          <p:nvPr/>
        </p:nvPicPr>
        <p:blipFill>
          <a:blip r:embed="rId8">
            <a:extLst/>
          </a:blip>
          <a:stretch>
            <a:fillRect/>
          </a:stretch>
        </p:blipFill>
        <p:spPr>
          <a:xfrm>
            <a:off x="11455400" y="457200"/>
            <a:ext cx="2354943" cy="2247900"/>
          </a:xfrm>
          <a:prstGeom prst="rect">
            <a:avLst/>
          </a:prstGeom>
          <a:ln w="12700">
            <a:miter lim="400000"/>
          </a:ln>
        </p:spPr>
      </p:pic>
      <p:sp>
        <p:nvSpPr>
          <p:cNvPr id="436" name="Shape 436"/>
          <p:cNvSpPr/>
          <p:nvPr/>
        </p:nvSpPr>
        <p:spPr>
          <a:xfrm>
            <a:off x="761382" y="5962650"/>
            <a:ext cx="6317675"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FFF"/>
                </a:solidFill>
                <a:latin typeface="+mn-lt"/>
                <a:ea typeface="+mn-ea"/>
                <a:cs typeface="+mn-cs"/>
                <a:sym typeface="Gill Sans"/>
                <a:hlinkClick r:id="rId9"/>
              </a:defRPr>
            </a:lvl1pPr>
          </a:lstStyle>
          <a:p>
            <a:pPr lvl="0">
              <a:defRPr sz="1800">
                <a:solidFill>
                  <a:srgbClr val="000000"/>
                </a:solidFill>
              </a:defRPr>
            </a:pPr>
            <a:r>
              <a:rPr sz="2900">
                <a:solidFill>
                  <a:srgbClr val="FFFFFF"/>
                </a:solidFill>
                <a:hlinkClick r:id="rId9"/>
              </a:rPr>
              <a:t>http://en.wikipedia.org/wiki/Ralph_Merkle</a:t>
            </a:r>
          </a:p>
        </p:txBody>
      </p:sp>
    </p:spTree>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Public Key</a:t>
            </a:r>
          </a:p>
        </p:txBody>
      </p:sp>
      <p:sp>
        <p:nvSpPr>
          <p:cNvPr id="439" name="Shape 439"/>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A message encrypted with one of the keys can only be decrypted with the other key.</a:t>
            </a:r>
          </a:p>
          <a:p>
            <a:pPr lvl="0">
              <a:defRPr sz="1800">
                <a:solidFill>
                  <a:srgbClr val="000000"/>
                </a:solidFill>
              </a:defRPr>
            </a:pPr>
            <a:r>
              <a:rPr sz="3600">
                <a:solidFill>
                  <a:srgbClr val="FFFFFF"/>
                </a:solidFill>
              </a:rPr>
              <a:t>It is computationally infeasible to recover one key from the other</a:t>
            </a:r>
          </a:p>
          <a:p>
            <a:pPr lvl="0">
              <a:defRPr sz="1800">
                <a:solidFill>
                  <a:srgbClr val="000000"/>
                </a:solidFill>
              </a:defRPr>
            </a:pPr>
            <a:r>
              <a:rPr sz="3600">
                <a:solidFill>
                  <a:srgbClr val="FFFFFF"/>
                </a:solidFill>
              </a:rPr>
              <a:t>Public-key cryptosystems solve the problem of secure key distribution because the public key can be openly revealed to anyone without weakening the cryptosystem.</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Paranoia</a:t>
            </a:r>
          </a:p>
        </p:txBody>
      </p:sp>
      <p:sp>
        <p:nvSpPr>
          <p:cNvPr id="78" name="Shape 78"/>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Who is out to get you?</a:t>
            </a:r>
          </a:p>
          <a:p>
            <a:pPr lvl="0">
              <a:defRPr sz="1800">
                <a:solidFill>
                  <a:srgbClr val="000000"/>
                </a:solidFill>
              </a:defRPr>
            </a:pPr>
            <a:r>
              <a:rPr sz="3600">
                <a:solidFill>
                  <a:srgbClr val="FFFFFF"/>
                </a:solidFill>
              </a:rPr>
              <a:t>If you are interesting or influential people want to get into your personal info.</a:t>
            </a:r>
          </a:p>
          <a:p>
            <a:pPr lvl="0">
              <a:defRPr sz="1800">
                <a:solidFill>
                  <a:srgbClr val="000000"/>
                </a:solidFill>
              </a:defRPr>
            </a:pPr>
            <a:r>
              <a:rPr sz="3600">
                <a:solidFill>
                  <a:srgbClr val="FFFFFF"/>
                </a:solidFill>
              </a:rPr>
              <a:t>If you are normal, folks want to use your resources or take your information to make money…</a:t>
            </a:r>
          </a:p>
          <a:p>
            <a:pPr lvl="0">
              <a:defRPr sz="1800">
                <a:solidFill>
                  <a:srgbClr val="000000"/>
                </a:solidFill>
              </a:defRPr>
            </a:pPr>
            <a:r>
              <a:rPr sz="3600">
                <a:solidFill>
                  <a:srgbClr val="FFFFFF"/>
                </a:solidFill>
              </a:rPr>
              <a:t>Usually no one cares…  But it is safest to assume some is always trying…</a:t>
            </a:r>
          </a:p>
        </p:txBody>
      </p:sp>
    </p:spTree>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p:nvPr/>
        </p:nvSpPr>
        <p:spPr>
          <a:xfrm>
            <a:off x="10769600" y="2946400"/>
            <a:ext cx="5003800" cy="5016500"/>
          </a:xfrm>
          <a:prstGeom prst="rect">
            <a:avLst/>
          </a:prstGeom>
          <a:solidFill>
            <a:srgbClr val="FFFFFF"/>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42" name="Shape 442"/>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Generating Public/Private Pairs</a:t>
            </a:r>
          </a:p>
        </p:txBody>
      </p:sp>
      <p:sp>
        <p:nvSpPr>
          <p:cNvPr id="443" name="Shape 443"/>
          <p:cNvSpPr>
            <a:spLocks noGrp="1"/>
          </p:cNvSpPr>
          <p:nvPr>
            <p:ph type="body" idx="1"/>
          </p:nvPr>
        </p:nvSpPr>
        <p:spPr>
          <a:xfrm>
            <a:off x="1155700" y="2603500"/>
            <a:ext cx="8940800" cy="5702300"/>
          </a:xfrm>
          <a:prstGeom prst="rect">
            <a:avLst/>
          </a:prstGeom>
        </p:spPr>
        <p:txBody>
          <a:bodyPr/>
          <a:lstStyle/>
          <a:p>
            <a:pPr lvl="0">
              <a:defRPr sz="1800">
                <a:solidFill>
                  <a:srgbClr val="000000"/>
                </a:solidFill>
              </a:defRPr>
            </a:pPr>
            <a:r>
              <a:rPr sz="3600">
                <a:solidFill>
                  <a:srgbClr val="FFFFFF"/>
                </a:solidFill>
              </a:rPr>
              <a:t>Choose two large* random prime numbers</a:t>
            </a:r>
          </a:p>
          <a:p>
            <a:pPr lvl="0">
              <a:defRPr sz="1800">
                <a:solidFill>
                  <a:srgbClr val="000000"/>
                </a:solidFill>
              </a:defRPr>
            </a:pPr>
            <a:r>
              <a:rPr sz="3600">
                <a:solidFill>
                  <a:srgbClr val="FFFFFF"/>
                </a:solidFill>
              </a:rPr>
              <a:t>Multiply them</a:t>
            </a:r>
          </a:p>
          <a:p>
            <a:pPr lvl="0">
              <a:defRPr sz="1800">
                <a:solidFill>
                  <a:srgbClr val="000000"/>
                </a:solidFill>
              </a:defRPr>
            </a:pPr>
            <a:r>
              <a:rPr sz="3600">
                <a:solidFill>
                  <a:srgbClr val="FFFFFF"/>
                </a:solidFill>
              </a:rPr>
              <a:t>Compute public and private keys from that very large number</a:t>
            </a:r>
          </a:p>
        </p:txBody>
      </p:sp>
      <p:pic>
        <p:nvPicPr>
          <p:cNvPr id="444" name="pk-generate.png"/>
          <p:cNvPicPr/>
          <p:nvPr/>
        </p:nvPicPr>
        <p:blipFill>
          <a:blip r:embed="rId2">
            <a:extLst/>
          </a:blip>
          <a:stretch>
            <a:fillRect/>
          </a:stretch>
        </p:blipFill>
        <p:spPr>
          <a:xfrm>
            <a:off x="10591800" y="2781300"/>
            <a:ext cx="5344584" cy="5344584"/>
          </a:xfrm>
          <a:prstGeom prst="rect">
            <a:avLst/>
          </a:prstGeom>
          <a:ln w="12700">
            <a:miter lim="400000"/>
          </a:ln>
        </p:spPr>
      </p:pic>
      <p:sp>
        <p:nvSpPr>
          <p:cNvPr id="445" name="Shape 445"/>
          <p:cNvSpPr/>
          <p:nvPr/>
        </p:nvSpPr>
        <p:spPr>
          <a:xfrm>
            <a:off x="2003933" y="8197850"/>
            <a:ext cx="12230101" cy="584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300">
                <a:solidFill>
                  <a:srgbClr val="FFFB00"/>
                </a:solidFill>
                <a:latin typeface="+mn-lt"/>
                <a:ea typeface="+mn-ea"/>
                <a:cs typeface="+mn-cs"/>
                <a:sym typeface="Gill Sans"/>
              </a:defRPr>
            </a:lvl1pPr>
          </a:lstStyle>
          <a:p>
            <a:pPr lvl="0">
              <a:defRPr sz="1800">
                <a:solidFill>
                  <a:srgbClr val="000000"/>
                </a:solidFill>
              </a:defRPr>
            </a:pPr>
            <a:r>
              <a:rPr sz="3300">
                <a:solidFill>
                  <a:srgbClr val="FFFB00"/>
                </a:solidFill>
              </a:rPr>
              <a:t>* The definition of "large" keeps getting bigger as computers get faster </a:t>
            </a:r>
          </a:p>
        </p:txBody>
      </p:sp>
    </p:spTree>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p:cNvSpPr>
          <p:nvPr>
            <p:ph type="title"/>
          </p:nvPr>
        </p:nvSpPr>
        <p:spPr>
          <a:prstGeom prst="rect">
            <a:avLst/>
          </a:prstGeom>
        </p:spPr>
        <p:txBody>
          <a:bodyPr/>
          <a:lstStyle>
            <a:lvl1pPr defTabSz="457200">
              <a:defRPr>
                <a:solidFill>
                  <a:srgbClr val="FFFB00"/>
                </a:solidFill>
              </a:defRPr>
            </a:lvl1pPr>
          </a:lstStyle>
          <a:p>
            <a:pPr lvl="0">
              <a:defRPr sz="1800">
                <a:solidFill>
                  <a:srgbClr val="000000"/>
                </a:solidFill>
              </a:defRPr>
            </a:pPr>
            <a:r>
              <a:rPr sz="7600">
                <a:solidFill>
                  <a:srgbClr val="FFFB00"/>
                </a:solidFill>
              </a:rPr>
              <a:t>Public Key Math (light)</a:t>
            </a:r>
          </a:p>
        </p:txBody>
      </p:sp>
      <p:sp>
        <p:nvSpPr>
          <p:cNvPr id="448" name="Shape 448"/>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Some functions are easy in “one direction”, but in the other, not so much!</a:t>
            </a:r>
          </a:p>
          <a:p>
            <a:pPr marL="1295400" lvl="0" defTabSz="457200">
              <a:spcBef>
                <a:spcPts val="0"/>
              </a:spcBef>
              <a:buSzTx/>
              <a:buNone/>
              <a:defRPr sz="1800">
                <a:solidFill>
                  <a:srgbClr val="000000"/>
                </a:solidFill>
              </a:defRPr>
            </a:pPr>
            <a:r>
              <a:rPr sz="3600">
                <a:solidFill>
                  <a:srgbClr val="FFFFFF"/>
                </a:solidFill>
              </a:rPr>
              <a:t>	Example:  What are the factors of 55,124,159?</a:t>
            </a:r>
          </a:p>
        </p:txBody>
      </p:sp>
    </p:spTree>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prstGeom prst="rect">
            <a:avLst/>
          </a:prstGeom>
        </p:spPr>
        <p:txBody>
          <a:bodyPr/>
          <a:lstStyle>
            <a:lvl1pPr defTabSz="457200">
              <a:defRPr>
                <a:solidFill>
                  <a:srgbClr val="FFFB00"/>
                </a:solidFill>
              </a:defRPr>
            </a:lvl1pPr>
          </a:lstStyle>
          <a:p>
            <a:pPr lvl="0">
              <a:defRPr sz="1800">
                <a:solidFill>
                  <a:srgbClr val="000000"/>
                </a:solidFill>
              </a:defRPr>
            </a:pPr>
            <a:r>
              <a:rPr sz="7600">
                <a:solidFill>
                  <a:srgbClr val="FFFB00"/>
                </a:solidFill>
              </a:rPr>
              <a:t>Public Key Math (light)</a:t>
            </a:r>
          </a:p>
        </p:txBody>
      </p:sp>
      <p:sp>
        <p:nvSpPr>
          <p:cNvPr id="451" name="Shape 451"/>
          <p:cNvSpPr>
            <a:spLocks noGrp="1"/>
          </p:cNvSpPr>
          <p:nvPr>
            <p:ph type="body" idx="1"/>
          </p:nvPr>
        </p:nvSpPr>
        <p:spPr>
          <a:xfrm>
            <a:off x="1155700" y="2603500"/>
            <a:ext cx="13931900" cy="3746500"/>
          </a:xfrm>
          <a:prstGeom prst="rect">
            <a:avLst/>
          </a:prstGeom>
        </p:spPr>
        <p:txBody>
          <a:bodyPr/>
          <a:lstStyle/>
          <a:p>
            <a:pPr lvl="0">
              <a:defRPr sz="1800">
                <a:solidFill>
                  <a:srgbClr val="000000"/>
                </a:solidFill>
              </a:defRPr>
            </a:pPr>
            <a:r>
              <a:rPr sz="3600">
                <a:solidFill>
                  <a:srgbClr val="FFFFFF"/>
                </a:solidFill>
              </a:rPr>
              <a:t>What are the factors of 55,124,159 (a nearly prime number)</a:t>
            </a:r>
          </a:p>
          <a:p>
            <a:pPr lvl="0">
              <a:defRPr sz="1800">
                <a:solidFill>
                  <a:srgbClr val="000000"/>
                </a:solidFill>
              </a:defRPr>
            </a:pPr>
            <a:r>
              <a:rPr sz="3600">
                <a:solidFill>
                  <a:srgbClr val="FFFFFF"/>
                </a:solidFill>
              </a:rPr>
              <a:t>What do you multiply 7919 by to get 55,124,159?</a:t>
            </a:r>
          </a:p>
          <a:p>
            <a:pPr lvl="0">
              <a:defRPr sz="1800">
                <a:solidFill>
                  <a:srgbClr val="000000"/>
                </a:solidFill>
              </a:defRPr>
            </a:pPr>
            <a:r>
              <a:rPr sz="3600">
                <a:solidFill>
                  <a:srgbClr val="FFFFFF"/>
                </a:solidFill>
              </a:rPr>
              <a:t>If you know that one of the factors is 7919, it’s also easy to find 6961!</a:t>
            </a:r>
          </a:p>
        </p:txBody>
      </p:sp>
      <p:sp>
        <p:nvSpPr>
          <p:cNvPr id="452" name="Shape 452"/>
          <p:cNvSpPr/>
          <p:nvPr/>
        </p:nvSpPr>
        <p:spPr>
          <a:xfrm>
            <a:off x="4112121" y="7467600"/>
            <a:ext cx="64135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US Patent 4,200,700 (Sep 6, 1977)</a:t>
            </a:r>
          </a:p>
        </p:txBody>
      </p:sp>
    </p:spTree>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title"/>
          </p:nvPr>
        </p:nvSpPr>
        <p:spPr>
          <a:prstGeom prst="rect">
            <a:avLst/>
          </a:prstGeom>
        </p:spPr>
        <p:txBody>
          <a:bodyPr/>
          <a:lstStyle>
            <a:lvl1pPr>
              <a:defRPr>
                <a:solidFill>
                  <a:srgbClr val="FFFB00"/>
                </a:solidFill>
              </a:defRPr>
            </a:lvl1pPr>
          </a:lstStyle>
          <a:p>
            <a:pPr lvl="0">
              <a:defRPr sz="1800">
                <a:solidFill>
                  <a:srgbClr val="000000"/>
                </a:solidFill>
              </a:defRPr>
            </a:pPr>
            <a:r>
              <a:rPr sz="7600">
                <a:solidFill>
                  <a:srgbClr val="FFFB00"/>
                </a:solidFill>
              </a:rPr>
              <a:t>RSA Encryption</a:t>
            </a:r>
          </a:p>
        </p:txBody>
      </p:sp>
      <p:sp>
        <p:nvSpPr>
          <p:cNvPr id="455" name="Shape 455"/>
          <p:cNvSpPr>
            <a:spLocks noGrp="1"/>
          </p:cNvSpPr>
          <p:nvPr>
            <p:ph type="body" idx="1"/>
          </p:nvPr>
        </p:nvSpPr>
        <p:spPr>
          <a:xfrm>
            <a:off x="1155700" y="2603500"/>
            <a:ext cx="8788400" cy="3606800"/>
          </a:xfrm>
          <a:prstGeom prst="rect">
            <a:avLst/>
          </a:prstGeom>
        </p:spPr>
        <p:txBody>
          <a:bodyPr/>
          <a:lstStyle/>
          <a:p>
            <a:pPr lvl="0">
              <a:defRPr sz="1800">
                <a:solidFill>
                  <a:srgbClr val="000000"/>
                </a:solidFill>
              </a:defRPr>
            </a:pPr>
            <a:r>
              <a:rPr sz="3600">
                <a:solidFill>
                  <a:srgbClr val="FFFFFF"/>
                </a:solidFill>
              </a:rPr>
              <a:t>Implementation of secure channel based on public / private keys</a:t>
            </a:r>
          </a:p>
          <a:p>
            <a:pPr lvl="0">
              <a:defRPr sz="1800">
                <a:solidFill>
                  <a:srgbClr val="000000"/>
                </a:solidFill>
              </a:defRPr>
            </a:pPr>
            <a:r>
              <a:rPr sz="3600">
                <a:solidFill>
                  <a:srgbClr val="FFFFFF"/>
                </a:solidFill>
                <a:hlinkClick r:id="rId2"/>
              </a:rPr>
              <a:t>Ron Rivest</a:t>
            </a:r>
            <a:r>
              <a:rPr sz="3600">
                <a:solidFill>
                  <a:srgbClr val="FFFFFF"/>
                </a:solidFill>
              </a:rPr>
              <a:t>,  </a:t>
            </a:r>
            <a:r>
              <a:rPr sz="3600">
                <a:solidFill>
                  <a:srgbClr val="FFFFFF"/>
                </a:solidFill>
                <a:hlinkClick r:id="rId3"/>
              </a:rPr>
              <a:t>Adi Shamir</a:t>
            </a:r>
            <a:r>
              <a:rPr sz="3600">
                <a:solidFill>
                  <a:srgbClr val="FFFFFF"/>
                </a:solidFill>
              </a:rPr>
              <a:t> and </a:t>
            </a:r>
            <a:r>
              <a:rPr sz="3600">
                <a:solidFill>
                  <a:srgbClr val="FFFFFF"/>
                </a:solidFill>
                <a:hlinkClick r:id="rId4"/>
              </a:rPr>
              <a:t>Leonard Adleman</a:t>
            </a:r>
          </a:p>
        </p:txBody>
      </p:sp>
      <p:sp>
        <p:nvSpPr>
          <p:cNvPr id="456" name="Shape 456"/>
          <p:cNvSpPr/>
          <p:nvPr/>
        </p:nvSpPr>
        <p:spPr>
          <a:xfrm>
            <a:off x="2857500" y="8369300"/>
            <a:ext cx="1052921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hlinkClick r:id="rId5"/>
              </a:defRPr>
            </a:lvl1pPr>
          </a:lstStyle>
          <a:p>
            <a:pPr lvl="0">
              <a:defRPr sz="1800">
                <a:solidFill>
                  <a:srgbClr val="000000"/>
                </a:solidFill>
              </a:defRPr>
            </a:pPr>
            <a:r>
              <a:rPr sz="3600">
                <a:solidFill>
                  <a:srgbClr val="FFFFFF"/>
                </a:solidFill>
                <a:hlinkClick r:id="rId5"/>
              </a:rPr>
              <a:t>http://people.csail.mit.edu/rivest/photos/Len-Adi-Ron.jpg</a:t>
            </a:r>
          </a:p>
        </p:txBody>
      </p:sp>
      <p:pic>
        <p:nvPicPr>
          <p:cNvPr id="457" name="droppedImage.tiff"/>
          <p:cNvPicPr/>
          <p:nvPr/>
        </p:nvPicPr>
        <p:blipFill>
          <a:blip r:embed="rId6">
            <a:extLst/>
          </a:blip>
          <a:stretch>
            <a:fillRect/>
          </a:stretch>
        </p:blipFill>
        <p:spPr>
          <a:xfrm>
            <a:off x="10871200" y="3907849"/>
            <a:ext cx="4838700" cy="3394652"/>
          </a:xfrm>
          <a:prstGeom prst="rect">
            <a:avLst/>
          </a:prstGeom>
          <a:ln w="12700">
            <a:miter lim="400000"/>
          </a:ln>
        </p:spPr>
      </p:pic>
      <p:sp>
        <p:nvSpPr>
          <p:cNvPr id="458" name="Shape 458"/>
          <p:cNvSpPr/>
          <p:nvPr/>
        </p:nvSpPr>
        <p:spPr>
          <a:xfrm>
            <a:off x="2167247" y="6629400"/>
            <a:ext cx="674727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US Patent 4,405,829 (Dec 14, 1977)</a:t>
            </a:r>
          </a:p>
        </p:txBody>
      </p:sp>
    </p:spTree>
  </p:cSld>
  <p:clrMapOvr>
    <a:masterClrMapping/>
  </p:clrMapOvr>
  <p:transition xmlns:p14="http://schemas.microsoft.com/office/powerpoint/2010/mai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p:cNvSpPr>
          <p:nvPr>
            <p:ph type="title"/>
          </p:nvPr>
        </p:nvSpPr>
        <p:spPr>
          <a:xfrm>
            <a:off x="1155700" y="241300"/>
            <a:ext cx="8699500" cy="22987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RSA Math (Light)</a:t>
            </a:r>
          </a:p>
        </p:txBody>
      </p:sp>
      <p:sp>
        <p:nvSpPr>
          <p:cNvPr id="461" name="Shape 461"/>
          <p:cNvSpPr>
            <a:spLocks noGrp="1"/>
          </p:cNvSpPr>
          <p:nvPr>
            <p:ph type="body" idx="1"/>
          </p:nvPr>
        </p:nvSpPr>
        <p:spPr>
          <a:xfrm>
            <a:off x="1155700" y="2349500"/>
            <a:ext cx="10490200" cy="4673600"/>
          </a:xfrm>
          <a:prstGeom prst="rect">
            <a:avLst/>
          </a:prstGeom>
        </p:spPr>
        <p:txBody>
          <a:bodyPr/>
          <a:lstStyle/>
          <a:p>
            <a:pPr lvl="0">
              <a:defRPr sz="1800">
                <a:solidFill>
                  <a:srgbClr val="000000"/>
                </a:solidFill>
              </a:defRPr>
            </a:pPr>
            <a:r>
              <a:rPr sz="3600">
                <a:solidFill>
                  <a:srgbClr val="FFFFFF"/>
                </a:solidFill>
              </a:rPr>
              <a:t>Prime numbers: </a:t>
            </a:r>
            <a:r>
              <a:rPr sz="3600">
                <a:solidFill>
                  <a:srgbClr val="00FDFF"/>
                </a:solidFill>
              </a:rPr>
              <a:t>3</a:t>
            </a:r>
            <a:r>
              <a:rPr sz="3600">
                <a:solidFill>
                  <a:srgbClr val="FFFFFF"/>
                </a:solidFill>
              </a:rPr>
              <a:t> * 11 = </a:t>
            </a:r>
            <a:r>
              <a:rPr sz="3600">
                <a:solidFill>
                  <a:srgbClr val="FFFB00"/>
                </a:solidFill>
              </a:rPr>
              <a:t>33</a:t>
            </a:r>
            <a:endParaRPr sz="3600">
              <a:solidFill>
                <a:srgbClr val="FFFFFF"/>
              </a:solidFill>
            </a:endParaRPr>
          </a:p>
          <a:p>
            <a:pPr lvl="0">
              <a:defRPr sz="1800">
                <a:solidFill>
                  <a:srgbClr val="000000"/>
                </a:solidFill>
              </a:defRPr>
            </a:pPr>
            <a:r>
              <a:rPr sz="3600">
                <a:solidFill>
                  <a:srgbClr val="FFFFFF"/>
                </a:solidFill>
              </a:rPr>
              <a:t>Public key: (</a:t>
            </a:r>
            <a:r>
              <a:rPr sz="3600">
                <a:solidFill>
                  <a:srgbClr val="FFFB00"/>
                </a:solidFill>
              </a:rPr>
              <a:t>33</a:t>
            </a:r>
            <a:r>
              <a:rPr sz="3600">
                <a:solidFill>
                  <a:srgbClr val="FFFFFF"/>
                </a:solidFill>
              </a:rPr>
              <a:t>,</a:t>
            </a:r>
            <a:r>
              <a:rPr sz="3600">
                <a:solidFill>
                  <a:srgbClr val="FF40FF"/>
                </a:solidFill>
              </a:rPr>
              <a:t>7</a:t>
            </a:r>
            <a:r>
              <a:rPr sz="3600">
                <a:solidFill>
                  <a:srgbClr val="FFFFFF"/>
                </a:solidFill>
              </a:rPr>
              <a:t>)</a:t>
            </a:r>
            <a:r>
              <a:rPr sz="3600">
                <a:solidFill>
                  <a:srgbClr val="FF40FF"/>
                </a:solidFill>
              </a:rPr>
              <a:t> (7 is computed from 3 and 11)</a:t>
            </a:r>
            <a:endParaRPr sz="3600">
              <a:solidFill>
                <a:srgbClr val="FFFFFF"/>
              </a:solidFill>
            </a:endParaRPr>
          </a:p>
          <a:p>
            <a:pPr lvl="0">
              <a:defRPr sz="1800">
                <a:solidFill>
                  <a:srgbClr val="000000"/>
                </a:solidFill>
              </a:defRPr>
            </a:pPr>
            <a:r>
              <a:rPr sz="3600">
                <a:solidFill>
                  <a:srgbClr val="FFFFFF"/>
                </a:solidFill>
              </a:rPr>
              <a:t>Private key: </a:t>
            </a:r>
            <a:r>
              <a:rPr sz="3600">
                <a:solidFill>
                  <a:srgbClr val="00FDFF"/>
                </a:solidFill>
              </a:rPr>
              <a:t>3</a:t>
            </a:r>
            <a:endParaRPr sz="3600">
              <a:solidFill>
                <a:srgbClr val="FFFFFF"/>
              </a:solidFill>
            </a:endParaRPr>
          </a:p>
          <a:p>
            <a:pPr lvl="0">
              <a:defRPr sz="1800">
                <a:solidFill>
                  <a:srgbClr val="000000"/>
                </a:solidFill>
              </a:defRPr>
            </a:pPr>
            <a:r>
              <a:rPr sz="3600">
                <a:solidFill>
                  <a:srgbClr val="FFFFFF"/>
                </a:solidFill>
              </a:rPr>
              <a:t>Encrypt the letter f=</a:t>
            </a:r>
            <a:r>
              <a:rPr sz="3600">
                <a:solidFill>
                  <a:srgbClr val="00F900"/>
                </a:solidFill>
              </a:rPr>
              <a:t>6</a:t>
            </a:r>
            <a:r>
              <a:rPr sz="3600">
                <a:solidFill>
                  <a:srgbClr val="FFFFFF"/>
                </a:solidFill>
              </a:rPr>
              <a:t> (</a:t>
            </a:r>
            <a:r>
              <a:rPr sz="3600">
                <a:solidFill>
                  <a:srgbClr val="00F900"/>
                </a:solidFill>
              </a:rPr>
              <a:t>6</a:t>
            </a:r>
            <a:r>
              <a:rPr sz="3600">
                <a:solidFill>
                  <a:srgbClr val="FFFFFF"/>
                </a:solidFill>
              </a:rPr>
              <a:t>**</a:t>
            </a:r>
            <a:r>
              <a:rPr sz="3600">
                <a:solidFill>
                  <a:srgbClr val="FF40FF"/>
                </a:solidFill>
              </a:rPr>
              <a:t>7</a:t>
            </a:r>
            <a:r>
              <a:rPr sz="3600">
                <a:solidFill>
                  <a:srgbClr val="FFFFFF"/>
                </a:solidFill>
              </a:rPr>
              <a:t>) % </a:t>
            </a:r>
            <a:r>
              <a:rPr sz="3600">
                <a:solidFill>
                  <a:srgbClr val="FFFB00"/>
                </a:solidFill>
              </a:rPr>
              <a:t>33</a:t>
            </a:r>
            <a:r>
              <a:rPr sz="3600">
                <a:solidFill>
                  <a:srgbClr val="FFFFFF"/>
                </a:solidFill>
              </a:rPr>
              <a:t> = </a:t>
            </a:r>
            <a:r>
              <a:rPr sz="3600">
                <a:solidFill>
                  <a:srgbClr val="FF2600"/>
                </a:solidFill>
              </a:rPr>
              <a:t>30 (sent)</a:t>
            </a:r>
            <a:endParaRPr sz="3600">
              <a:solidFill>
                <a:srgbClr val="FFFFFF"/>
              </a:solidFill>
            </a:endParaRPr>
          </a:p>
          <a:p>
            <a:pPr lvl="0">
              <a:defRPr sz="1800">
                <a:solidFill>
                  <a:srgbClr val="000000"/>
                </a:solidFill>
              </a:defRPr>
            </a:pPr>
            <a:r>
              <a:rPr sz="3600">
                <a:solidFill>
                  <a:srgbClr val="FFFFFF"/>
                </a:solidFill>
              </a:rPr>
              <a:t>Decrypt received text: (</a:t>
            </a:r>
            <a:r>
              <a:rPr sz="3600">
                <a:solidFill>
                  <a:srgbClr val="FF2600"/>
                </a:solidFill>
              </a:rPr>
              <a:t>30</a:t>
            </a:r>
            <a:r>
              <a:rPr sz="3600">
                <a:solidFill>
                  <a:srgbClr val="FFFFFF"/>
                </a:solidFill>
              </a:rPr>
              <a:t>**</a:t>
            </a:r>
            <a:r>
              <a:rPr sz="3600">
                <a:solidFill>
                  <a:srgbClr val="00FDFF"/>
                </a:solidFill>
              </a:rPr>
              <a:t>3</a:t>
            </a:r>
            <a:r>
              <a:rPr sz="3600">
                <a:solidFill>
                  <a:srgbClr val="FFFFFF"/>
                </a:solidFill>
              </a:rPr>
              <a:t>) % </a:t>
            </a:r>
            <a:r>
              <a:rPr sz="3600">
                <a:solidFill>
                  <a:srgbClr val="FFFB00"/>
                </a:solidFill>
              </a:rPr>
              <a:t>33</a:t>
            </a:r>
            <a:r>
              <a:rPr sz="3600">
                <a:solidFill>
                  <a:srgbClr val="FFFFFF"/>
                </a:solidFill>
              </a:rPr>
              <a:t> = </a:t>
            </a:r>
            <a:r>
              <a:rPr sz="3600">
                <a:solidFill>
                  <a:srgbClr val="00F900"/>
                </a:solidFill>
              </a:rPr>
              <a:t>6 </a:t>
            </a:r>
            <a:r>
              <a:rPr sz="3600">
                <a:solidFill>
                  <a:srgbClr val="FFFFFF"/>
                </a:solidFill>
              </a:rPr>
              <a:t>(f)</a:t>
            </a:r>
          </a:p>
        </p:txBody>
      </p:sp>
      <p:sp>
        <p:nvSpPr>
          <p:cNvPr id="462" name="Shape 462"/>
          <p:cNvSpPr/>
          <p:nvPr/>
        </p:nvSpPr>
        <p:spPr>
          <a:xfrm>
            <a:off x="2557065" y="7486650"/>
            <a:ext cx="8776693" cy="1473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200">
                <a:solidFill>
                  <a:srgbClr val="FFFB00"/>
                </a:solidFill>
                <a:latin typeface="+mn-lt"/>
                <a:ea typeface="+mn-ea"/>
                <a:cs typeface="+mn-cs"/>
                <a:sym typeface="Gill Sans"/>
                <a:hlinkClick r:id="rId2"/>
              </a:rPr>
              <a:t>http://www.youtube.com/watch?v=M7kEpw1tn50</a:t>
            </a:r>
            <a:endParaRPr sz="3200">
              <a:solidFill>
                <a:srgbClr val="FFFB00"/>
              </a:solidFill>
              <a:latin typeface="+mn-lt"/>
              <a:ea typeface="+mn-ea"/>
              <a:cs typeface="+mn-cs"/>
              <a:sym typeface="Gill Sans"/>
            </a:endParaRPr>
          </a:p>
          <a:p>
            <a:pPr lvl="0" algn="ctr" defTabSz="546100">
              <a:defRPr sz="1800"/>
            </a:pPr>
            <a:r>
              <a:rPr sz="3200">
                <a:solidFill>
                  <a:srgbClr val="FFFB00"/>
                </a:solidFill>
                <a:latin typeface="+mn-lt"/>
                <a:ea typeface="+mn-ea"/>
                <a:cs typeface="+mn-cs"/>
                <a:sym typeface="Gill Sans"/>
                <a:hlinkClick r:id="rId3"/>
              </a:rPr>
              <a:t>http://en.wikipedia.org/wiki/Fermat's_little_theorem</a:t>
            </a:r>
            <a:endParaRPr sz="3200">
              <a:solidFill>
                <a:srgbClr val="FFFB00"/>
              </a:solidFill>
              <a:latin typeface="+mn-lt"/>
              <a:ea typeface="+mn-ea"/>
              <a:cs typeface="+mn-cs"/>
              <a:sym typeface="Gill Sans"/>
            </a:endParaRPr>
          </a:p>
          <a:p>
            <a:pPr lvl="0" algn="ctr" defTabSz="546100">
              <a:defRPr sz="1800"/>
            </a:pPr>
            <a:r>
              <a:rPr sz="3200">
                <a:solidFill>
                  <a:srgbClr val="FFFB00"/>
                </a:solidFill>
                <a:latin typeface="+mn-lt"/>
                <a:ea typeface="+mn-ea"/>
                <a:cs typeface="+mn-cs"/>
                <a:sym typeface="Gill Sans"/>
                <a:hlinkClick r:id="rId4"/>
              </a:rPr>
              <a:t>http://sergematovic.tripod.com/rsa1.html</a:t>
            </a:r>
          </a:p>
        </p:txBody>
      </p:sp>
      <p:pic>
        <p:nvPicPr>
          <p:cNvPr id="463" name="Untitled.png"/>
          <p:cNvPicPr/>
          <p:nvPr/>
        </p:nvPicPr>
        <p:blipFill>
          <a:blip r:embed="rId5">
            <a:extLst/>
          </a:blip>
          <a:stretch>
            <a:fillRect/>
          </a:stretch>
        </p:blipFill>
        <p:spPr>
          <a:xfrm>
            <a:off x="11607800" y="863600"/>
            <a:ext cx="4114800" cy="3009900"/>
          </a:xfrm>
          <a:prstGeom prst="rect">
            <a:avLst/>
          </a:prstGeom>
          <a:ln w="12700">
            <a:miter lim="400000"/>
          </a:ln>
        </p:spPr>
      </p:pic>
      <p:pic>
        <p:nvPicPr>
          <p:cNvPr id="464" name="droppedImage.png"/>
          <p:cNvPicPr/>
          <p:nvPr/>
        </p:nvPicPr>
        <p:blipFill>
          <a:blip r:embed="rId6">
            <a:extLst/>
          </a:blip>
          <a:stretch>
            <a:fillRect/>
          </a:stretch>
        </p:blipFill>
        <p:spPr>
          <a:xfrm>
            <a:off x="12915900" y="4229100"/>
            <a:ext cx="2794000" cy="3733800"/>
          </a:xfrm>
          <a:prstGeom prst="rect">
            <a:avLst/>
          </a:prstGeom>
          <a:ln w="12700">
            <a:miter lim="400000"/>
          </a:ln>
        </p:spPr>
      </p:pic>
    </p:spTree>
  </p:cSld>
  <p:clrMapOvr>
    <a:masterClrMapping/>
  </p:clrMapOvr>
  <p:transition xmlns:p14="http://schemas.microsoft.com/office/powerpoint/2010/mai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8" name="Group 468"/>
          <p:cNvGrpSpPr/>
          <p:nvPr/>
        </p:nvGrpSpPr>
        <p:grpSpPr>
          <a:xfrm>
            <a:off x="5892800" y="850900"/>
            <a:ext cx="4203701" cy="3180800"/>
            <a:chOff x="0" y="0"/>
            <a:chExt cx="4203700" cy="3180799"/>
          </a:xfrm>
        </p:grpSpPr>
        <p:pic>
          <p:nvPicPr>
            <p:cNvPr id="466" name="1194983899606690431network_could_nicolas_cl_.svg.med.png"/>
            <p:cNvPicPr/>
            <p:nvPr/>
          </p:nvPicPr>
          <p:blipFill>
            <a:blip r:embed="rId2">
              <a:extLst/>
            </a:blip>
            <a:stretch>
              <a:fillRect/>
            </a:stretch>
          </p:blipFill>
          <p:spPr>
            <a:xfrm>
              <a:off x="0" y="0"/>
              <a:ext cx="4203701" cy="3180800"/>
            </a:xfrm>
            <a:prstGeom prst="rect">
              <a:avLst/>
            </a:prstGeom>
            <a:ln w="12700" cap="flat">
              <a:noFill/>
              <a:miter lim="400000"/>
            </a:ln>
            <a:effectLst/>
          </p:spPr>
        </p:pic>
        <p:sp>
          <p:nvSpPr>
            <p:cNvPr id="467" name="Shape 467"/>
            <p:cNvSpPr/>
            <p:nvPr/>
          </p:nvSpPr>
          <p:spPr>
            <a:xfrm>
              <a:off x="622300" y="1016000"/>
              <a:ext cx="3238500"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Message Might be Intercepted</a:t>
              </a:r>
            </a:p>
          </p:txBody>
        </p:sp>
      </p:grpSp>
      <p:sp>
        <p:nvSpPr>
          <p:cNvPr id="469" name="Shape 469"/>
          <p:cNvSpPr/>
          <p:nvPr/>
        </p:nvSpPr>
        <p:spPr>
          <a:xfrm>
            <a:off x="977900" y="19812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Plaintext: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"Visa928"</a:t>
            </a:r>
          </a:p>
        </p:txBody>
      </p:sp>
      <p:sp>
        <p:nvSpPr>
          <p:cNvPr id="470" name="Shape 470"/>
          <p:cNvSpPr/>
          <p:nvPr/>
        </p:nvSpPr>
        <p:spPr>
          <a:xfrm>
            <a:off x="2165461" y="558800"/>
            <a:ext cx="80724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You</a:t>
            </a:r>
          </a:p>
        </p:txBody>
      </p:sp>
      <p:sp>
        <p:nvSpPr>
          <p:cNvPr id="471" name="Shape 471"/>
          <p:cNvSpPr/>
          <p:nvPr/>
        </p:nvSpPr>
        <p:spPr>
          <a:xfrm>
            <a:off x="12644611" y="558800"/>
            <a:ext cx="254362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Amazon.com</a:t>
            </a:r>
          </a:p>
        </p:txBody>
      </p:sp>
    </p:spTree>
  </p:cSld>
  <p:clrMapOvr>
    <a:masterClrMapping/>
  </p:clrMapOvr>
  <p:transition xmlns:p14="http://schemas.microsoft.com/office/powerpoint/2010/mai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5" name="Group 475"/>
          <p:cNvGrpSpPr/>
          <p:nvPr/>
        </p:nvGrpSpPr>
        <p:grpSpPr>
          <a:xfrm>
            <a:off x="5892800" y="850900"/>
            <a:ext cx="4203701" cy="3180800"/>
            <a:chOff x="0" y="0"/>
            <a:chExt cx="4203700" cy="3180799"/>
          </a:xfrm>
        </p:grpSpPr>
        <p:pic>
          <p:nvPicPr>
            <p:cNvPr id="473" name="1194983899606690431network_could_nicolas_cl_.svg.med.png"/>
            <p:cNvPicPr/>
            <p:nvPr/>
          </p:nvPicPr>
          <p:blipFill>
            <a:blip r:embed="rId2">
              <a:extLst/>
            </a:blip>
            <a:stretch>
              <a:fillRect/>
            </a:stretch>
          </p:blipFill>
          <p:spPr>
            <a:xfrm>
              <a:off x="0" y="0"/>
              <a:ext cx="4203701" cy="3180800"/>
            </a:xfrm>
            <a:prstGeom prst="rect">
              <a:avLst/>
            </a:prstGeom>
            <a:ln w="12700" cap="flat">
              <a:noFill/>
              <a:miter lim="400000"/>
            </a:ln>
            <a:effectLst/>
          </p:spPr>
        </p:pic>
        <p:sp>
          <p:nvSpPr>
            <p:cNvPr id="474" name="Shape 474"/>
            <p:cNvSpPr/>
            <p:nvPr/>
          </p:nvSpPr>
          <p:spPr>
            <a:xfrm>
              <a:off x="622300" y="1016000"/>
              <a:ext cx="3238500"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Message Might be Intercepted</a:t>
              </a:r>
            </a:p>
          </p:txBody>
        </p:sp>
      </p:grpSp>
      <p:sp>
        <p:nvSpPr>
          <p:cNvPr id="476" name="Shape 476"/>
          <p:cNvSpPr/>
          <p:nvPr/>
        </p:nvSpPr>
        <p:spPr>
          <a:xfrm>
            <a:off x="977900" y="19812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Plaintext: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"Visa928"</a:t>
            </a:r>
          </a:p>
        </p:txBody>
      </p:sp>
      <p:sp>
        <p:nvSpPr>
          <p:cNvPr id="477" name="Shape 477"/>
          <p:cNvSpPr/>
          <p:nvPr/>
        </p:nvSpPr>
        <p:spPr>
          <a:xfrm>
            <a:off x="10337800" y="3327400"/>
            <a:ext cx="2209800" cy="622300"/>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Public Key</a:t>
            </a:r>
          </a:p>
        </p:txBody>
      </p:sp>
      <p:sp>
        <p:nvSpPr>
          <p:cNvPr id="478" name="Shape 478"/>
          <p:cNvSpPr/>
          <p:nvPr/>
        </p:nvSpPr>
        <p:spPr>
          <a:xfrm>
            <a:off x="10382510" y="4254500"/>
            <a:ext cx="2206973"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Private Key</a:t>
            </a:r>
          </a:p>
        </p:txBody>
      </p:sp>
      <p:sp>
        <p:nvSpPr>
          <p:cNvPr id="479" name="Shape 479"/>
          <p:cNvSpPr/>
          <p:nvPr/>
        </p:nvSpPr>
        <p:spPr>
          <a:xfrm>
            <a:off x="2165461" y="558800"/>
            <a:ext cx="80724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You</a:t>
            </a:r>
          </a:p>
        </p:txBody>
      </p:sp>
      <p:sp>
        <p:nvSpPr>
          <p:cNvPr id="480" name="Shape 480"/>
          <p:cNvSpPr/>
          <p:nvPr/>
        </p:nvSpPr>
        <p:spPr>
          <a:xfrm>
            <a:off x="12644611" y="558800"/>
            <a:ext cx="254362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Amazon.com</a:t>
            </a:r>
          </a:p>
        </p:txBody>
      </p:sp>
    </p:spTree>
  </p:cSld>
  <p:clrMapOvr>
    <a:masterClrMapping/>
  </p:clrMapOvr>
  <p:transition xmlns:p14="http://schemas.microsoft.com/office/powerpoint/2010/mai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nvSpPr>
        <p:spPr>
          <a:xfrm>
            <a:off x="977900" y="19812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Plaintext: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"Visa928"</a:t>
            </a:r>
          </a:p>
        </p:txBody>
      </p:sp>
      <p:grpSp>
        <p:nvGrpSpPr>
          <p:cNvPr id="485" name="Group 485"/>
          <p:cNvGrpSpPr/>
          <p:nvPr/>
        </p:nvGrpSpPr>
        <p:grpSpPr>
          <a:xfrm>
            <a:off x="665026" y="3962400"/>
            <a:ext cx="2548075" cy="2095500"/>
            <a:chOff x="0" y="0"/>
            <a:chExt cx="2548074" cy="2095500"/>
          </a:xfrm>
        </p:grpSpPr>
        <p:sp>
          <p:nvSpPr>
            <p:cNvPr id="483" name="Shape 483"/>
            <p:cNvSpPr/>
            <p:nvPr/>
          </p:nvSpPr>
          <p:spPr>
            <a:xfrm rot="5400000">
              <a:off x="865324" y="412750"/>
              <a:ext cx="2095501" cy="1270001"/>
            </a:xfrm>
            <a:prstGeom prst="rightArrow">
              <a:avLst>
                <a:gd name="adj1" fmla="val 32000"/>
                <a:gd name="adj2" fmla="val 44000"/>
              </a:avLst>
            </a:prstGeom>
            <a:blipFill rotWithShape="1">
              <a:blip r:embed="rId2"/>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4" name="Shape 484"/>
            <p:cNvSpPr/>
            <p:nvPr/>
          </p:nvSpPr>
          <p:spPr>
            <a:xfrm>
              <a:off x="0" y="482600"/>
              <a:ext cx="1547515"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Encrypt</a:t>
              </a:r>
            </a:p>
          </p:txBody>
        </p:sp>
      </p:grpSp>
      <p:grpSp>
        <p:nvGrpSpPr>
          <p:cNvPr id="492" name="Group 492"/>
          <p:cNvGrpSpPr/>
          <p:nvPr/>
        </p:nvGrpSpPr>
        <p:grpSpPr>
          <a:xfrm>
            <a:off x="977900" y="5626184"/>
            <a:ext cx="14579600" cy="3180801"/>
            <a:chOff x="0" y="0"/>
            <a:chExt cx="14579600" cy="3180799"/>
          </a:xfrm>
        </p:grpSpPr>
        <p:sp>
          <p:nvSpPr>
            <p:cNvPr id="486" name="Shape 486"/>
            <p:cNvSpPr/>
            <p:nvPr/>
          </p:nvSpPr>
          <p:spPr>
            <a:xfrm>
              <a:off x="3670300" y="952415"/>
              <a:ext cx="1270000" cy="1270001"/>
            </a:xfrm>
            <a:prstGeom prst="rightArrow">
              <a:avLst>
                <a:gd name="adj1" fmla="val 32000"/>
                <a:gd name="adj2" fmla="val 44000"/>
              </a:avLst>
            </a:prstGeom>
            <a:blipFill rotWithShape="1">
              <a:blip r:embed="rId2"/>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87" name="Shape 487"/>
            <p:cNvSpPr/>
            <p:nvPr/>
          </p:nvSpPr>
          <p:spPr>
            <a:xfrm>
              <a:off x="9372600" y="952415"/>
              <a:ext cx="1270000" cy="1270001"/>
            </a:xfrm>
            <a:prstGeom prst="rightArrow">
              <a:avLst>
                <a:gd name="adj1" fmla="val 32000"/>
                <a:gd name="adj2" fmla="val 44000"/>
              </a:avLst>
            </a:prstGeom>
            <a:blipFill rotWithShape="1">
              <a:blip r:embed="rId2"/>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488" name="1194983899606690431network_could_nicolas_cl_.svg.med.png"/>
            <p:cNvPicPr/>
            <p:nvPr/>
          </p:nvPicPr>
          <p:blipFill>
            <a:blip r:embed="rId3">
              <a:extLst/>
            </a:blip>
            <a:stretch>
              <a:fillRect/>
            </a:stretch>
          </p:blipFill>
          <p:spPr>
            <a:xfrm>
              <a:off x="5054600" y="0"/>
              <a:ext cx="4203701" cy="3180800"/>
            </a:xfrm>
            <a:prstGeom prst="rect">
              <a:avLst/>
            </a:prstGeom>
            <a:ln w="12700" cap="flat">
              <a:noFill/>
              <a:miter lim="400000"/>
            </a:ln>
            <a:effectLst/>
          </p:spPr>
        </p:pic>
        <p:sp>
          <p:nvSpPr>
            <p:cNvPr id="489" name="Shape 489"/>
            <p:cNvSpPr/>
            <p:nvPr/>
          </p:nvSpPr>
          <p:spPr>
            <a:xfrm>
              <a:off x="5675411" y="1009565"/>
              <a:ext cx="323850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Message Might be Intercepted</a:t>
              </a:r>
            </a:p>
          </p:txBody>
        </p:sp>
        <p:sp>
          <p:nvSpPr>
            <p:cNvPr id="490" name="Shape 490"/>
            <p:cNvSpPr/>
            <p:nvPr/>
          </p:nvSpPr>
          <p:spPr>
            <a:xfrm>
              <a:off x="0" y="749215"/>
              <a:ext cx="3175000" cy="1651001"/>
            </a:xfrm>
            <a:prstGeom prst="rect">
              <a:avLst/>
            </a:prstGeom>
            <a:noFill/>
            <a:ln w="63500" cap="flat">
              <a:solidFill>
                <a:srgbClr val="FF40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CipherText: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"ablghyuip"</a:t>
              </a:r>
            </a:p>
          </p:txBody>
        </p:sp>
        <p:sp>
          <p:nvSpPr>
            <p:cNvPr id="491" name="Shape 491"/>
            <p:cNvSpPr/>
            <p:nvPr/>
          </p:nvSpPr>
          <p:spPr>
            <a:xfrm>
              <a:off x="11404600" y="749215"/>
              <a:ext cx="3175000" cy="1651001"/>
            </a:xfrm>
            <a:prstGeom prst="rect">
              <a:avLst/>
            </a:prstGeom>
            <a:noFill/>
            <a:ln w="63500" cap="flat">
              <a:solidFill>
                <a:srgbClr val="FF40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CipherText: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"ablghyuip"</a:t>
              </a:r>
            </a:p>
          </p:txBody>
        </p:sp>
      </p:grpSp>
      <p:grpSp>
        <p:nvGrpSpPr>
          <p:cNvPr id="496" name="Group 496"/>
          <p:cNvGrpSpPr/>
          <p:nvPr/>
        </p:nvGrpSpPr>
        <p:grpSpPr>
          <a:xfrm>
            <a:off x="11885649" y="1981200"/>
            <a:ext cx="3608351" cy="4076700"/>
            <a:chOff x="0" y="0"/>
            <a:chExt cx="3608350" cy="4076700"/>
          </a:xfrm>
        </p:grpSpPr>
        <p:sp>
          <p:nvSpPr>
            <p:cNvPr id="493" name="Shape 493"/>
            <p:cNvSpPr/>
            <p:nvPr/>
          </p:nvSpPr>
          <p:spPr>
            <a:xfrm>
              <a:off x="433350" y="0"/>
              <a:ext cx="3175001" cy="1651000"/>
            </a:xfrm>
            <a:prstGeom prst="rect">
              <a:avLst/>
            </a:prstGeom>
            <a:noFill/>
            <a:ln w="63500" cap="flat">
              <a:solidFill>
                <a:srgbClr val="FF40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Plaintext: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"Visa928"</a:t>
              </a:r>
            </a:p>
          </p:txBody>
        </p:sp>
        <p:sp>
          <p:nvSpPr>
            <p:cNvPr id="494" name="Shape 494"/>
            <p:cNvSpPr/>
            <p:nvPr/>
          </p:nvSpPr>
          <p:spPr>
            <a:xfrm rot="16200000">
              <a:off x="1011200" y="2393950"/>
              <a:ext cx="2095501" cy="1270000"/>
            </a:xfrm>
            <a:prstGeom prst="rightArrow">
              <a:avLst>
                <a:gd name="adj1" fmla="val 32000"/>
                <a:gd name="adj2" fmla="val 44000"/>
              </a:avLst>
            </a:prstGeom>
            <a:blipFill rotWithShape="1">
              <a:blip r:embed="rId2"/>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495" name="Shape 495"/>
            <p:cNvSpPr/>
            <p:nvPr/>
          </p:nvSpPr>
          <p:spPr>
            <a:xfrm>
              <a:off x="0" y="2921000"/>
              <a:ext cx="1652216"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Decrypt</a:t>
              </a:r>
            </a:p>
          </p:txBody>
        </p:sp>
      </p:grpSp>
      <p:grpSp>
        <p:nvGrpSpPr>
          <p:cNvPr id="499" name="Group 499"/>
          <p:cNvGrpSpPr/>
          <p:nvPr/>
        </p:nvGrpSpPr>
        <p:grpSpPr>
          <a:xfrm>
            <a:off x="5892800" y="850900"/>
            <a:ext cx="4203701" cy="3180800"/>
            <a:chOff x="0" y="0"/>
            <a:chExt cx="4203700" cy="3180799"/>
          </a:xfrm>
        </p:grpSpPr>
        <p:pic>
          <p:nvPicPr>
            <p:cNvPr id="497" name="1194983899606690431network_could_nicolas_cl_.svg.med.png"/>
            <p:cNvPicPr/>
            <p:nvPr/>
          </p:nvPicPr>
          <p:blipFill>
            <a:blip r:embed="rId3">
              <a:extLst/>
            </a:blip>
            <a:stretch>
              <a:fillRect/>
            </a:stretch>
          </p:blipFill>
          <p:spPr>
            <a:xfrm>
              <a:off x="0" y="0"/>
              <a:ext cx="4203701" cy="3180800"/>
            </a:xfrm>
            <a:prstGeom prst="rect">
              <a:avLst/>
            </a:prstGeom>
            <a:ln w="12700" cap="flat">
              <a:noFill/>
              <a:miter lim="400000"/>
            </a:ln>
            <a:effectLst/>
          </p:spPr>
        </p:pic>
        <p:sp>
          <p:nvSpPr>
            <p:cNvPr id="498" name="Shape 498"/>
            <p:cNvSpPr/>
            <p:nvPr/>
          </p:nvSpPr>
          <p:spPr>
            <a:xfrm>
              <a:off x="622300" y="1016000"/>
              <a:ext cx="3238500"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Message Might be Intercepted</a:t>
              </a:r>
            </a:p>
          </p:txBody>
        </p:sp>
      </p:grpSp>
      <p:sp>
        <p:nvSpPr>
          <p:cNvPr id="500" name="Shape 500"/>
          <p:cNvSpPr/>
          <p:nvPr/>
        </p:nvSpPr>
        <p:spPr>
          <a:xfrm>
            <a:off x="3054410" y="4438650"/>
            <a:ext cx="2209801" cy="622300"/>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Public Key</a:t>
            </a:r>
          </a:p>
        </p:txBody>
      </p:sp>
      <p:sp>
        <p:nvSpPr>
          <p:cNvPr id="501" name="Shape 501"/>
          <p:cNvSpPr/>
          <p:nvPr/>
        </p:nvSpPr>
        <p:spPr>
          <a:xfrm>
            <a:off x="10382510" y="4254500"/>
            <a:ext cx="2206973"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Private Key</a:t>
            </a:r>
          </a:p>
        </p:txBody>
      </p:sp>
      <p:sp>
        <p:nvSpPr>
          <p:cNvPr id="502" name="Shape 502"/>
          <p:cNvSpPr/>
          <p:nvPr/>
        </p:nvSpPr>
        <p:spPr>
          <a:xfrm>
            <a:off x="2165461" y="558800"/>
            <a:ext cx="80724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You</a:t>
            </a:r>
          </a:p>
        </p:txBody>
      </p:sp>
      <p:sp>
        <p:nvSpPr>
          <p:cNvPr id="503" name="Shape 503"/>
          <p:cNvSpPr/>
          <p:nvPr/>
        </p:nvSpPr>
        <p:spPr>
          <a:xfrm>
            <a:off x="12644611" y="558800"/>
            <a:ext cx="254362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Amazon.com</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1" animBg="1" advAuto="0"/>
      <p:bldP spid="492" grpId="2" animBg="1" advAuto="0"/>
      <p:bldP spid="496" grpId="3"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p:nvPr/>
        </p:nvSpPr>
        <p:spPr>
          <a:xfrm>
            <a:off x="977900" y="1981200"/>
            <a:ext cx="3175000" cy="1651000"/>
          </a:xfrm>
          <a:prstGeom prst="rect">
            <a:avLst/>
          </a:prstGeom>
          <a:ln w="63500">
            <a:solidFill>
              <a:srgbClr val="FF40FF"/>
            </a:solidFill>
            <a:miter lim="400000"/>
          </a:ln>
          <a:extLst>
            <a:ext uri="{C572A759-6A51-4108-AA02-DFA0A04FC94B}">
              <ma14:wrappingTextBoxFlag xmlns:ma14="http://schemas.microsoft.com/office/mac/drawingml/2011/main" val="1"/>
            </a:ext>
          </a:extLst>
        </p:spPr>
        <p:txBody>
          <a:bodyPr lIns="0" tIns="0" rIns="0" bIns="0" anchor="ct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Plaintext: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"Visa928"</a:t>
            </a:r>
          </a:p>
        </p:txBody>
      </p:sp>
      <p:grpSp>
        <p:nvGrpSpPr>
          <p:cNvPr id="508" name="Group 508"/>
          <p:cNvGrpSpPr/>
          <p:nvPr/>
        </p:nvGrpSpPr>
        <p:grpSpPr>
          <a:xfrm>
            <a:off x="665026" y="3962400"/>
            <a:ext cx="2548075" cy="2095500"/>
            <a:chOff x="0" y="0"/>
            <a:chExt cx="2548074" cy="2095500"/>
          </a:xfrm>
        </p:grpSpPr>
        <p:sp>
          <p:nvSpPr>
            <p:cNvPr id="506" name="Shape 506"/>
            <p:cNvSpPr/>
            <p:nvPr/>
          </p:nvSpPr>
          <p:spPr>
            <a:xfrm rot="5400000">
              <a:off x="865324" y="412750"/>
              <a:ext cx="2095501" cy="1270001"/>
            </a:xfrm>
            <a:prstGeom prst="rightArrow">
              <a:avLst>
                <a:gd name="adj1" fmla="val 32000"/>
                <a:gd name="adj2" fmla="val 44000"/>
              </a:avLst>
            </a:prstGeom>
            <a:blipFill rotWithShape="1">
              <a:blip r:embed="rId2"/>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07" name="Shape 507"/>
            <p:cNvSpPr/>
            <p:nvPr/>
          </p:nvSpPr>
          <p:spPr>
            <a:xfrm>
              <a:off x="0" y="482600"/>
              <a:ext cx="1547515"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Encrypt</a:t>
              </a:r>
            </a:p>
          </p:txBody>
        </p:sp>
      </p:grpSp>
      <p:grpSp>
        <p:nvGrpSpPr>
          <p:cNvPr id="515" name="Group 515"/>
          <p:cNvGrpSpPr/>
          <p:nvPr/>
        </p:nvGrpSpPr>
        <p:grpSpPr>
          <a:xfrm>
            <a:off x="977900" y="5626184"/>
            <a:ext cx="14579600" cy="3180801"/>
            <a:chOff x="0" y="0"/>
            <a:chExt cx="14579600" cy="3180799"/>
          </a:xfrm>
        </p:grpSpPr>
        <p:sp>
          <p:nvSpPr>
            <p:cNvPr id="509" name="Shape 509"/>
            <p:cNvSpPr/>
            <p:nvPr/>
          </p:nvSpPr>
          <p:spPr>
            <a:xfrm>
              <a:off x="3670300" y="952415"/>
              <a:ext cx="1270000" cy="1270001"/>
            </a:xfrm>
            <a:prstGeom prst="rightArrow">
              <a:avLst>
                <a:gd name="adj1" fmla="val 32000"/>
                <a:gd name="adj2" fmla="val 44000"/>
              </a:avLst>
            </a:prstGeom>
            <a:blipFill rotWithShape="1">
              <a:blip r:embed="rId2"/>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0" name="Shape 510"/>
            <p:cNvSpPr/>
            <p:nvPr/>
          </p:nvSpPr>
          <p:spPr>
            <a:xfrm>
              <a:off x="9372600" y="952415"/>
              <a:ext cx="1270000" cy="1270001"/>
            </a:xfrm>
            <a:prstGeom prst="rightArrow">
              <a:avLst>
                <a:gd name="adj1" fmla="val 32000"/>
                <a:gd name="adj2" fmla="val 44000"/>
              </a:avLst>
            </a:prstGeom>
            <a:blipFill rotWithShape="1">
              <a:blip r:embed="rId2"/>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511" name="1194983899606690431network_could_nicolas_cl_.svg.med.png"/>
            <p:cNvPicPr/>
            <p:nvPr/>
          </p:nvPicPr>
          <p:blipFill>
            <a:blip r:embed="rId3">
              <a:extLst/>
            </a:blip>
            <a:stretch>
              <a:fillRect/>
            </a:stretch>
          </p:blipFill>
          <p:spPr>
            <a:xfrm>
              <a:off x="5054600" y="0"/>
              <a:ext cx="4203701" cy="3180800"/>
            </a:xfrm>
            <a:prstGeom prst="rect">
              <a:avLst/>
            </a:prstGeom>
            <a:ln w="12700" cap="flat">
              <a:noFill/>
              <a:miter lim="400000"/>
            </a:ln>
            <a:effectLst/>
          </p:spPr>
        </p:pic>
        <p:sp>
          <p:nvSpPr>
            <p:cNvPr id="512" name="Shape 512"/>
            <p:cNvSpPr/>
            <p:nvPr/>
          </p:nvSpPr>
          <p:spPr>
            <a:xfrm>
              <a:off x="5675411" y="1009565"/>
              <a:ext cx="323850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Message Might be Intercepted</a:t>
              </a:r>
            </a:p>
          </p:txBody>
        </p:sp>
        <p:sp>
          <p:nvSpPr>
            <p:cNvPr id="513" name="Shape 513"/>
            <p:cNvSpPr/>
            <p:nvPr/>
          </p:nvSpPr>
          <p:spPr>
            <a:xfrm>
              <a:off x="0" y="749215"/>
              <a:ext cx="3175000" cy="1651001"/>
            </a:xfrm>
            <a:prstGeom prst="rect">
              <a:avLst/>
            </a:prstGeom>
            <a:noFill/>
            <a:ln w="63500" cap="flat">
              <a:solidFill>
                <a:srgbClr val="FF40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CipherText: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"ablghyuip"</a:t>
              </a:r>
            </a:p>
          </p:txBody>
        </p:sp>
        <p:sp>
          <p:nvSpPr>
            <p:cNvPr id="514" name="Shape 514"/>
            <p:cNvSpPr/>
            <p:nvPr/>
          </p:nvSpPr>
          <p:spPr>
            <a:xfrm>
              <a:off x="11404600" y="749215"/>
              <a:ext cx="3175000" cy="1651001"/>
            </a:xfrm>
            <a:prstGeom prst="rect">
              <a:avLst/>
            </a:prstGeom>
            <a:noFill/>
            <a:ln w="63500" cap="flat">
              <a:solidFill>
                <a:srgbClr val="FF40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CipherText: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"ablghyuip"</a:t>
              </a:r>
            </a:p>
          </p:txBody>
        </p:sp>
      </p:grpSp>
      <p:grpSp>
        <p:nvGrpSpPr>
          <p:cNvPr id="519" name="Group 519"/>
          <p:cNvGrpSpPr/>
          <p:nvPr/>
        </p:nvGrpSpPr>
        <p:grpSpPr>
          <a:xfrm>
            <a:off x="11885649" y="1981200"/>
            <a:ext cx="3608351" cy="4076700"/>
            <a:chOff x="0" y="0"/>
            <a:chExt cx="3608350" cy="4076700"/>
          </a:xfrm>
        </p:grpSpPr>
        <p:sp>
          <p:nvSpPr>
            <p:cNvPr id="516" name="Shape 516"/>
            <p:cNvSpPr/>
            <p:nvPr/>
          </p:nvSpPr>
          <p:spPr>
            <a:xfrm>
              <a:off x="433350" y="0"/>
              <a:ext cx="3175001" cy="1651000"/>
            </a:xfrm>
            <a:prstGeom prst="rect">
              <a:avLst/>
            </a:prstGeom>
            <a:noFill/>
            <a:ln w="63500" cap="flat">
              <a:solidFill>
                <a:srgbClr val="FF40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Plaintext:</a:t>
              </a:r>
            </a:p>
            <a:p>
              <a:pPr lvl="0" algn="ctr" defTabSz="546100">
                <a:defRPr sz="1800"/>
              </a:pPr>
              <a:r>
                <a:rPr sz="4700">
                  <a:solidFill>
                    <a:srgbClr val="FFFFFF"/>
                  </a:solidFill>
                  <a:effectLst>
                    <a:outerShdw blurRad="38100" dist="12700" dir="5400000" rotWithShape="0">
                      <a:srgbClr val="000000">
                        <a:alpha val="50000"/>
                      </a:srgbClr>
                    </a:outerShdw>
                  </a:effectLst>
                  <a:latin typeface="+mn-lt"/>
                  <a:ea typeface="+mn-ea"/>
                  <a:cs typeface="+mn-cs"/>
                  <a:sym typeface="Gill Sans"/>
                </a:rPr>
                <a:t>"Visa928"</a:t>
              </a:r>
            </a:p>
          </p:txBody>
        </p:sp>
        <p:sp>
          <p:nvSpPr>
            <p:cNvPr id="517" name="Shape 517"/>
            <p:cNvSpPr/>
            <p:nvPr/>
          </p:nvSpPr>
          <p:spPr>
            <a:xfrm rot="16200000">
              <a:off x="1011200" y="2393950"/>
              <a:ext cx="2095501" cy="1270000"/>
            </a:xfrm>
            <a:prstGeom prst="rightArrow">
              <a:avLst>
                <a:gd name="adj1" fmla="val 32000"/>
                <a:gd name="adj2" fmla="val 44000"/>
              </a:avLst>
            </a:prstGeom>
            <a:blipFill rotWithShape="1">
              <a:blip r:embed="rId2"/>
              <a:srcRect/>
              <a:tile tx="0" ty="0" sx="100000" sy="100000" flip="none" algn="tl"/>
            </a:blipFill>
            <a:ln w="25400" cap="flat">
              <a:noFill/>
              <a:miter lim="400000"/>
            </a:ln>
            <a:effectLst/>
          </p:spPr>
          <p:txBody>
            <a:bodyPr wrap="square" lIns="50800" tIns="50800" rIns="50800" bIns="5080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18" name="Shape 518"/>
            <p:cNvSpPr/>
            <p:nvPr/>
          </p:nvSpPr>
          <p:spPr>
            <a:xfrm>
              <a:off x="0" y="2921000"/>
              <a:ext cx="1652216"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00FDFF"/>
                  </a:solidFill>
                  <a:latin typeface="+mn-lt"/>
                  <a:ea typeface="+mn-ea"/>
                  <a:cs typeface="+mn-cs"/>
                  <a:sym typeface="Gill Sans"/>
                </a:defRPr>
              </a:lvl1pPr>
            </a:lstStyle>
            <a:p>
              <a:pPr lvl="0">
                <a:defRPr sz="1800">
                  <a:solidFill>
                    <a:srgbClr val="000000"/>
                  </a:solidFill>
                </a:defRPr>
              </a:pPr>
              <a:r>
                <a:rPr sz="3600">
                  <a:solidFill>
                    <a:srgbClr val="00FDFF"/>
                  </a:solidFill>
                </a:rPr>
                <a:t>Decrypt</a:t>
              </a:r>
            </a:p>
          </p:txBody>
        </p:sp>
      </p:grpSp>
      <p:grpSp>
        <p:nvGrpSpPr>
          <p:cNvPr id="522" name="Group 522"/>
          <p:cNvGrpSpPr/>
          <p:nvPr/>
        </p:nvGrpSpPr>
        <p:grpSpPr>
          <a:xfrm>
            <a:off x="5892800" y="850900"/>
            <a:ext cx="4203701" cy="3180800"/>
            <a:chOff x="0" y="0"/>
            <a:chExt cx="4203700" cy="3180799"/>
          </a:xfrm>
        </p:grpSpPr>
        <p:pic>
          <p:nvPicPr>
            <p:cNvPr id="520" name="1194983899606690431network_could_nicolas_cl_.svg.med.png"/>
            <p:cNvPicPr/>
            <p:nvPr/>
          </p:nvPicPr>
          <p:blipFill>
            <a:blip r:embed="rId3">
              <a:extLst/>
            </a:blip>
            <a:stretch>
              <a:fillRect/>
            </a:stretch>
          </p:blipFill>
          <p:spPr>
            <a:xfrm>
              <a:off x="0" y="0"/>
              <a:ext cx="4203701" cy="3180800"/>
            </a:xfrm>
            <a:prstGeom prst="rect">
              <a:avLst/>
            </a:prstGeom>
            <a:ln w="12700" cap="flat">
              <a:noFill/>
              <a:miter lim="400000"/>
            </a:ln>
            <a:effectLst/>
          </p:spPr>
        </p:pic>
        <p:sp>
          <p:nvSpPr>
            <p:cNvPr id="521" name="Shape 521"/>
            <p:cNvSpPr/>
            <p:nvPr/>
          </p:nvSpPr>
          <p:spPr>
            <a:xfrm>
              <a:off x="622300" y="1016000"/>
              <a:ext cx="3238500"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546100">
                <a:defRPr sz="3600">
                  <a:solidFill>
                    <a:srgbClr val="FF2600"/>
                  </a:solidFill>
                  <a:latin typeface="+mn-lt"/>
                  <a:ea typeface="+mn-ea"/>
                  <a:cs typeface="+mn-cs"/>
                  <a:sym typeface="Gill Sans"/>
                </a:defRPr>
              </a:lvl1pPr>
            </a:lstStyle>
            <a:p>
              <a:pPr lvl="0">
                <a:defRPr sz="1800">
                  <a:solidFill>
                    <a:srgbClr val="000000"/>
                  </a:solidFill>
                </a:defRPr>
              </a:pPr>
              <a:r>
                <a:rPr sz="3600">
                  <a:solidFill>
                    <a:srgbClr val="FF2600"/>
                  </a:solidFill>
                </a:rPr>
                <a:t>Message Might be Intercepted</a:t>
              </a:r>
            </a:p>
          </p:txBody>
        </p:sp>
      </p:grpSp>
      <p:sp>
        <p:nvSpPr>
          <p:cNvPr id="523" name="Shape 523"/>
          <p:cNvSpPr/>
          <p:nvPr/>
        </p:nvSpPr>
        <p:spPr>
          <a:xfrm>
            <a:off x="10382510" y="4254500"/>
            <a:ext cx="2206973"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Private Key</a:t>
            </a:r>
          </a:p>
        </p:txBody>
      </p:sp>
      <p:sp>
        <p:nvSpPr>
          <p:cNvPr id="524" name="Shape 524"/>
          <p:cNvSpPr/>
          <p:nvPr/>
        </p:nvSpPr>
        <p:spPr>
          <a:xfrm>
            <a:off x="2165461" y="558800"/>
            <a:ext cx="80724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You</a:t>
            </a:r>
          </a:p>
        </p:txBody>
      </p:sp>
      <p:sp>
        <p:nvSpPr>
          <p:cNvPr id="525" name="Shape 525"/>
          <p:cNvSpPr/>
          <p:nvPr/>
        </p:nvSpPr>
        <p:spPr>
          <a:xfrm>
            <a:off x="12644611" y="558800"/>
            <a:ext cx="254362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Amazon.com</a:t>
            </a:r>
          </a:p>
        </p:txBody>
      </p:sp>
      <p:sp>
        <p:nvSpPr>
          <p:cNvPr id="526" name="Shape 526"/>
          <p:cNvSpPr/>
          <p:nvPr/>
        </p:nvSpPr>
        <p:spPr>
          <a:xfrm>
            <a:off x="3054410" y="4438650"/>
            <a:ext cx="2209801" cy="622300"/>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Public Key</a:t>
            </a:r>
          </a:p>
        </p:txBody>
      </p:sp>
    </p:spTree>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p:cNvSpPr>
          <p:nvPr>
            <p:ph type="title"/>
          </p:nvPr>
        </p:nvSpPr>
        <p:spPr>
          <a:xfrm>
            <a:off x="1155700" y="1536700"/>
            <a:ext cx="13931900" cy="4216400"/>
          </a:xfrm>
          <a:prstGeom prst="rect">
            <a:avLst/>
          </a:prstGeom>
        </p:spPr>
        <p:txBody>
          <a:bodyPr/>
          <a:lstStyle/>
          <a:p>
            <a:pPr lvl="0">
              <a:defRPr sz="1800">
                <a:solidFill>
                  <a:srgbClr val="000000"/>
                </a:solidFill>
              </a:defRPr>
            </a:pPr>
            <a:r>
              <a:rPr sz="7600">
                <a:solidFill>
                  <a:srgbClr val="00F900"/>
                </a:solidFill>
              </a:rPr>
              <a:t>Certificate Authorities</a:t>
            </a:r>
          </a:p>
          <a:p>
            <a:pPr lvl="0">
              <a:defRPr sz="1800">
                <a:solidFill>
                  <a:srgbClr val="000000"/>
                </a:solidFill>
              </a:defRPr>
            </a:pPr>
            <a:r>
              <a:rPr sz="7600">
                <a:solidFill>
                  <a:srgbClr val="00F900"/>
                </a:solidFill>
              </a:rPr>
              <a:t>Integrity</a:t>
            </a: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Alan Turing and Bletchley Park</a:t>
            </a:r>
          </a:p>
        </p:txBody>
      </p:sp>
      <p:sp>
        <p:nvSpPr>
          <p:cNvPr id="81" name="Shape 81"/>
          <p:cNvSpPr>
            <a:spLocks noGrp="1"/>
          </p:cNvSpPr>
          <p:nvPr>
            <p:ph type="body" idx="1"/>
          </p:nvPr>
        </p:nvSpPr>
        <p:spPr>
          <a:xfrm>
            <a:off x="1155700" y="2603500"/>
            <a:ext cx="8661400" cy="5702300"/>
          </a:xfrm>
          <a:prstGeom prst="rect">
            <a:avLst/>
          </a:prstGeom>
        </p:spPr>
        <p:txBody>
          <a:bodyPr/>
          <a:lstStyle/>
          <a:p>
            <a:pPr lvl="0">
              <a:defRPr sz="1800">
                <a:solidFill>
                  <a:srgbClr val="000000"/>
                </a:solidFill>
              </a:defRPr>
            </a:pPr>
            <a:r>
              <a:rPr sz="3600">
                <a:solidFill>
                  <a:srgbClr val="FFFFFF"/>
                </a:solidFill>
              </a:rPr>
              <a:t>Top secret code breaking effort</a:t>
            </a:r>
          </a:p>
          <a:p>
            <a:pPr lvl="0">
              <a:defRPr sz="1800">
                <a:solidFill>
                  <a:srgbClr val="000000"/>
                </a:solidFill>
              </a:defRPr>
            </a:pPr>
            <a:r>
              <a:rPr sz="3600">
                <a:solidFill>
                  <a:srgbClr val="FFFFFF"/>
                </a:solidFill>
              </a:rPr>
              <a:t>10,000 people at the peak (team effort)</a:t>
            </a:r>
          </a:p>
          <a:p>
            <a:pPr lvl="0">
              <a:defRPr sz="1800">
                <a:solidFill>
                  <a:srgbClr val="000000"/>
                </a:solidFill>
              </a:defRPr>
            </a:pPr>
            <a:r>
              <a:rPr sz="3600">
                <a:solidFill>
                  <a:srgbClr val="FFFFFF"/>
                </a:solidFill>
              </a:rPr>
              <a:t>BOMBE: Mechanical Computer</a:t>
            </a:r>
          </a:p>
          <a:p>
            <a:pPr lvl="0">
              <a:defRPr sz="1800">
                <a:solidFill>
                  <a:srgbClr val="000000"/>
                </a:solidFill>
              </a:defRPr>
            </a:pPr>
            <a:r>
              <a:rPr sz="3600">
                <a:solidFill>
                  <a:srgbClr val="FFFFFF"/>
                </a:solidFill>
              </a:rPr>
              <a:t>Colossus: Electronic Computer</a:t>
            </a:r>
          </a:p>
        </p:txBody>
      </p:sp>
      <p:pic>
        <p:nvPicPr>
          <p:cNvPr id="82" name="Untitled2.png"/>
          <p:cNvPicPr/>
          <p:nvPr/>
        </p:nvPicPr>
        <p:blipFill>
          <a:blip r:embed="rId2">
            <a:extLst/>
          </a:blip>
          <a:stretch>
            <a:fillRect/>
          </a:stretch>
        </p:blipFill>
        <p:spPr>
          <a:xfrm>
            <a:off x="10592116" y="5689600"/>
            <a:ext cx="4762185" cy="2616200"/>
          </a:xfrm>
          <a:prstGeom prst="rect">
            <a:avLst/>
          </a:prstGeom>
          <a:ln w="12700">
            <a:miter lim="400000"/>
          </a:ln>
        </p:spPr>
      </p:pic>
      <p:pic>
        <p:nvPicPr>
          <p:cNvPr id="83" name="Untitled.png"/>
          <p:cNvPicPr/>
          <p:nvPr/>
        </p:nvPicPr>
        <p:blipFill>
          <a:blip r:embed="rId3">
            <a:extLst/>
          </a:blip>
          <a:stretch>
            <a:fillRect/>
          </a:stretch>
        </p:blipFill>
        <p:spPr>
          <a:xfrm>
            <a:off x="10726622" y="2590800"/>
            <a:ext cx="4669352" cy="2590801"/>
          </a:xfrm>
          <a:prstGeom prst="rect">
            <a:avLst/>
          </a:prstGeom>
          <a:ln w="12700">
            <a:miter lim="400000"/>
          </a:ln>
        </p:spPr>
      </p:pic>
      <p:sp>
        <p:nvSpPr>
          <p:cNvPr id="84" name="Shape 84"/>
          <p:cNvSpPr/>
          <p:nvPr/>
        </p:nvSpPr>
        <p:spPr>
          <a:xfrm>
            <a:off x="807008" y="7886700"/>
            <a:ext cx="880735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4"/>
              </a:defRPr>
            </a:lvl1pPr>
          </a:lstStyle>
          <a:p>
            <a:pPr lvl="0">
              <a:defRPr sz="1800">
                <a:solidFill>
                  <a:srgbClr val="000000"/>
                </a:solidFill>
              </a:defRPr>
            </a:pPr>
            <a:r>
              <a:rPr sz="3600">
                <a:solidFill>
                  <a:srgbClr val="FFFB00"/>
                </a:solidFill>
                <a:hlinkClick r:id="rId4"/>
              </a:rPr>
              <a:t>http://www.youtube.com/watch?v=5nK_ft0Lf1s</a:t>
            </a:r>
          </a:p>
        </p:txBody>
      </p:sp>
    </p:spTree>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0" name="Snapshot 2008-10-07 11-44-48.jpg"/>
          <p:cNvPicPr/>
          <p:nvPr/>
        </p:nvPicPr>
        <p:blipFill>
          <a:blip r:embed="rId2">
            <a:extLst/>
          </a:blip>
          <a:stretch>
            <a:fillRect/>
          </a:stretch>
        </p:blipFill>
        <p:spPr>
          <a:xfrm>
            <a:off x="1473200" y="368300"/>
            <a:ext cx="13106400" cy="8261684"/>
          </a:xfrm>
          <a:prstGeom prst="rect">
            <a:avLst/>
          </a:prstGeom>
          <a:ln w="12700">
            <a:miter lim="400000"/>
          </a:ln>
        </p:spPr>
      </p:pic>
      <p:pic>
        <p:nvPicPr>
          <p:cNvPr id="531" name="Untitled.png"/>
          <p:cNvPicPr/>
          <p:nvPr/>
        </p:nvPicPr>
        <p:blipFill>
          <a:blip r:embed="rId3">
            <a:extLst/>
          </a:blip>
          <a:stretch>
            <a:fillRect/>
          </a:stretch>
        </p:blipFill>
        <p:spPr>
          <a:xfrm>
            <a:off x="1346200" y="190500"/>
            <a:ext cx="13360400" cy="9220200"/>
          </a:xfrm>
          <a:prstGeom prst="rect">
            <a:avLst/>
          </a:prstGeom>
          <a:ln w="12700">
            <a:miter lim="400000"/>
          </a:ln>
        </p:spPr>
      </p:pic>
      <p:sp>
        <p:nvSpPr>
          <p:cNvPr id="532" name="Shape 532"/>
          <p:cNvSpPr/>
          <p:nvPr/>
        </p:nvSpPr>
        <p:spPr>
          <a:xfrm flipH="1">
            <a:off x="11112500" y="4038600"/>
            <a:ext cx="1270000" cy="1270000"/>
          </a:xfrm>
          <a:prstGeom prst="rightArrow">
            <a:avLst>
              <a:gd name="adj1" fmla="val 32000"/>
              <a:gd name="adj2" fmla="val 44000"/>
            </a:avLst>
          </a:prstGeom>
          <a:blipFill>
            <a:blip r:embed="rId4"/>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33" name="Shape 533"/>
          <p:cNvSpPr/>
          <p:nvPr/>
        </p:nvSpPr>
        <p:spPr>
          <a:xfrm>
            <a:off x="2222500" y="165100"/>
            <a:ext cx="1270000" cy="1270000"/>
          </a:xfrm>
          <a:prstGeom prst="rightArrow">
            <a:avLst>
              <a:gd name="adj1" fmla="val 32000"/>
              <a:gd name="adj2" fmla="val 44000"/>
            </a:avLst>
          </a:prstGeom>
          <a:blipFill>
            <a:blip r:embed="rId4"/>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Untitled 2 copy.png"/>
          <p:cNvPicPr/>
          <p:nvPr/>
        </p:nvPicPr>
        <p:blipFill>
          <a:blip r:embed="rId2">
            <a:extLst/>
          </a:blip>
          <a:stretch>
            <a:fillRect/>
          </a:stretch>
        </p:blipFill>
        <p:spPr>
          <a:xfrm>
            <a:off x="2133600" y="685800"/>
            <a:ext cx="11671300" cy="7759700"/>
          </a:xfrm>
          <a:prstGeom prst="rect">
            <a:avLst/>
          </a:prstGeom>
          <a:ln w="12700">
            <a:miter lim="400000"/>
          </a:ln>
        </p:spPr>
      </p:pic>
    </p:spTree>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 name="Untitled4.png"/>
          <p:cNvPicPr/>
          <p:nvPr/>
        </p:nvPicPr>
        <p:blipFill>
          <a:blip r:embed="rId2">
            <a:extLst/>
          </a:blip>
          <a:stretch>
            <a:fillRect/>
          </a:stretch>
        </p:blipFill>
        <p:spPr>
          <a:xfrm>
            <a:off x="1917700" y="-2645"/>
            <a:ext cx="12420601" cy="9387946"/>
          </a:xfrm>
          <a:prstGeom prst="rect">
            <a:avLst/>
          </a:prstGeom>
          <a:ln w="12700">
            <a:miter lim="400000"/>
          </a:ln>
        </p:spPr>
      </p:pic>
    </p:spTree>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Public-Key Issues</a:t>
            </a:r>
          </a:p>
        </p:txBody>
      </p:sp>
      <p:sp>
        <p:nvSpPr>
          <p:cNvPr id="540" name="Shape 540"/>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Public-key cryptosystems have the problem of securely associating a public key with an individual</a:t>
            </a:r>
          </a:p>
          <a:p>
            <a:pPr lvl="0">
              <a:defRPr sz="1800">
                <a:solidFill>
                  <a:srgbClr val="000000"/>
                </a:solidFill>
              </a:defRPr>
            </a:pPr>
            <a:r>
              <a:rPr sz="3600">
                <a:solidFill>
                  <a:srgbClr val="FFFFFF"/>
                </a:solidFill>
              </a:rPr>
              <a:t>I am about to type in my credit card and send it - am I being Phished?</a:t>
            </a:r>
          </a:p>
          <a:p>
            <a:pPr lvl="0">
              <a:defRPr sz="1800">
                <a:solidFill>
                  <a:srgbClr val="000000"/>
                </a:solidFill>
              </a:defRPr>
            </a:pPr>
            <a:r>
              <a:rPr sz="3600">
                <a:solidFill>
                  <a:srgbClr val="FFFFFF"/>
                </a:solidFill>
              </a:rPr>
              <a:t>The remote server sent me a public key.</a:t>
            </a:r>
          </a:p>
          <a:p>
            <a:pPr lvl="0">
              <a:defRPr sz="1800">
                <a:solidFill>
                  <a:srgbClr val="000000"/>
                </a:solidFill>
              </a:defRPr>
            </a:pPr>
            <a:r>
              <a:rPr sz="3600">
                <a:solidFill>
                  <a:srgbClr val="FFFFFF"/>
                </a:solidFill>
              </a:rPr>
              <a:t>Should I use it? Is this really Amazon's public key?</a:t>
            </a:r>
          </a:p>
        </p:txBody>
      </p:sp>
      <p:sp>
        <p:nvSpPr>
          <p:cNvPr id="541" name="Shape 541"/>
          <p:cNvSpPr/>
          <p:nvPr/>
        </p:nvSpPr>
        <p:spPr>
          <a:xfrm>
            <a:off x="5405614" y="8413750"/>
            <a:ext cx="5442962"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B00"/>
                </a:solidFill>
                <a:latin typeface="+mn-lt"/>
                <a:ea typeface="+mn-ea"/>
                <a:cs typeface="+mn-cs"/>
                <a:sym typeface="Gill Sans"/>
                <a:hlinkClick r:id="rId2"/>
              </a:defRPr>
            </a:lvl1pPr>
          </a:lstStyle>
          <a:p>
            <a:pPr lvl="0">
              <a:defRPr sz="1800">
                <a:solidFill>
                  <a:srgbClr val="000000"/>
                </a:solidFill>
              </a:defRPr>
            </a:pPr>
            <a:r>
              <a:rPr sz="2900">
                <a:solidFill>
                  <a:srgbClr val="FFFB00"/>
                </a:solidFill>
                <a:hlinkClick r:id="rId2"/>
              </a:rPr>
              <a:t>http://en.wikipedia.org/wiki/Phishing</a:t>
            </a:r>
          </a:p>
        </p:txBody>
      </p:sp>
    </p:spTree>
  </p:cSld>
  <p:clrMapOvr>
    <a:masterClrMapping/>
  </p:clrMapOvr>
  <p:transition xmlns:p14="http://schemas.microsoft.com/office/powerpoint/2010/mai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Digital Certificates</a:t>
            </a:r>
          </a:p>
        </p:txBody>
      </p:sp>
      <p:sp>
        <p:nvSpPr>
          <p:cNvPr id="544" name="Shape 544"/>
          <p:cNvSpPr/>
          <p:nvPr/>
        </p:nvSpPr>
        <p:spPr>
          <a:xfrm>
            <a:off x="3467100" y="8369300"/>
            <a:ext cx="930920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http://en.wikipedia.org/wiki/Public_key_certificate</a:t>
            </a:r>
          </a:p>
        </p:txBody>
      </p:sp>
      <p:sp>
        <p:nvSpPr>
          <p:cNvPr id="545" name="Shape 545"/>
          <p:cNvSpPr/>
          <p:nvPr/>
        </p:nvSpPr>
        <p:spPr>
          <a:xfrm>
            <a:off x="2804033" y="3105150"/>
            <a:ext cx="10642601" cy="4013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800">
                <a:solidFill>
                  <a:srgbClr val="FFFFFF"/>
                </a:solidFill>
                <a:latin typeface="+mn-lt"/>
                <a:ea typeface="+mn-ea"/>
                <a:cs typeface="+mn-cs"/>
                <a:sym typeface="Gill Sans"/>
              </a:rPr>
              <a:t>In </a:t>
            </a:r>
            <a:r>
              <a:rPr sz="3800">
                <a:solidFill>
                  <a:srgbClr val="FFFFFF"/>
                </a:solidFill>
                <a:latin typeface="+mn-lt"/>
                <a:ea typeface="+mn-ea"/>
                <a:cs typeface="+mn-cs"/>
                <a:sym typeface="Gill Sans"/>
                <a:hlinkClick r:id="rId2"/>
              </a:rPr>
              <a:t>cryptography</a:t>
            </a:r>
            <a:r>
              <a:rPr sz="3800">
                <a:solidFill>
                  <a:srgbClr val="FFFFFF"/>
                </a:solidFill>
                <a:latin typeface="+mn-lt"/>
                <a:ea typeface="+mn-ea"/>
                <a:cs typeface="+mn-cs"/>
                <a:sym typeface="Gill Sans"/>
              </a:rPr>
              <a:t>, a </a:t>
            </a:r>
            <a:r>
              <a:rPr sz="3800">
                <a:solidFill>
                  <a:srgbClr val="00F900"/>
                </a:solidFill>
                <a:latin typeface="+mn-lt"/>
                <a:ea typeface="+mn-ea"/>
                <a:cs typeface="+mn-cs"/>
                <a:sym typeface="Gill Sans"/>
              </a:rPr>
              <a:t>public key certificate</a:t>
            </a:r>
            <a:r>
              <a:rPr sz="3800">
                <a:solidFill>
                  <a:srgbClr val="FFFFFF"/>
                </a:solidFill>
                <a:latin typeface="+mn-lt"/>
                <a:ea typeface="+mn-ea"/>
                <a:cs typeface="+mn-cs"/>
                <a:sym typeface="Gill Sans"/>
              </a:rPr>
              <a:t> (also known as a digital certificate or identity certificate) is an </a:t>
            </a:r>
            <a:r>
              <a:rPr sz="3800">
                <a:solidFill>
                  <a:srgbClr val="FF40FF"/>
                </a:solidFill>
                <a:latin typeface="+mn-lt"/>
                <a:ea typeface="+mn-ea"/>
                <a:cs typeface="+mn-cs"/>
                <a:sym typeface="Gill Sans"/>
              </a:rPr>
              <a:t>electronic document</a:t>
            </a:r>
            <a:r>
              <a:rPr sz="3800">
                <a:solidFill>
                  <a:srgbClr val="FFFFFF"/>
                </a:solidFill>
                <a:latin typeface="+mn-lt"/>
                <a:ea typeface="+mn-ea"/>
                <a:cs typeface="+mn-cs"/>
                <a:sym typeface="Gill Sans"/>
              </a:rPr>
              <a:t> which uses a </a:t>
            </a:r>
            <a:r>
              <a:rPr sz="3800">
                <a:solidFill>
                  <a:srgbClr val="FFFFFF"/>
                </a:solidFill>
                <a:latin typeface="+mn-lt"/>
                <a:ea typeface="+mn-ea"/>
                <a:cs typeface="+mn-cs"/>
                <a:sym typeface="Gill Sans"/>
                <a:hlinkClick r:id="rId3"/>
              </a:rPr>
              <a:t>digital signature</a:t>
            </a:r>
            <a:r>
              <a:rPr sz="3800">
                <a:solidFill>
                  <a:srgbClr val="FFFFFF"/>
                </a:solidFill>
                <a:latin typeface="+mn-lt"/>
                <a:ea typeface="+mn-ea"/>
                <a:cs typeface="+mn-cs"/>
                <a:sym typeface="Gill Sans"/>
              </a:rPr>
              <a:t> to bind a </a:t>
            </a:r>
            <a:r>
              <a:rPr sz="3800">
                <a:solidFill>
                  <a:srgbClr val="FFFFFF"/>
                </a:solidFill>
                <a:latin typeface="+mn-lt"/>
                <a:ea typeface="+mn-ea"/>
                <a:cs typeface="+mn-cs"/>
                <a:sym typeface="Gill Sans"/>
                <a:hlinkClick r:id="rId4"/>
              </a:rPr>
              <a:t>public key</a:t>
            </a:r>
            <a:r>
              <a:rPr sz="3800">
                <a:solidFill>
                  <a:srgbClr val="FFFFFF"/>
                </a:solidFill>
                <a:latin typeface="+mn-lt"/>
                <a:ea typeface="+mn-ea"/>
                <a:cs typeface="+mn-cs"/>
                <a:sym typeface="Gill Sans"/>
              </a:rPr>
              <a:t> with an identity — information such as the name of a person or an organization, their address, and so forth. </a:t>
            </a:r>
            <a:r>
              <a:rPr sz="3800">
                <a:solidFill>
                  <a:srgbClr val="00FDFF"/>
                </a:solidFill>
                <a:latin typeface="+mn-lt"/>
                <a:ea typeface="+mn-ea"/>
                <a:cs typeface="+mn-cs"/>
                <a:sym typeface="Gill Sans"/>
              </a:rPr>
              <a:t>The certificate can be used to verify that a public key belongs to an individual.</a:t>
            </a:r>
          </a:p>
        </p:txBody>
      </p:sp>
    </p:spTree>
  </p:cSld>
  <p:clrMapOvr>
    <a:masterClrMapping/>
  </p:clrMapOvr>
  <p:transition xmlns:p14="http://schemas.microsoft.com/office/powerpoint/2010/mai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Certificate Authority (CA)</a:t>
            </a:r>
          </a:p>
        </p:txBody>
      </p:sp>
      <p:sp>
        <p:nvSpPr>
          <p:cNvPr id="548" name="Shape 548"/>
          <p:cNvSpPr/>
          <p:nvPr/>
        </p:nvSpPr>
        <p:spPr>
          <a:xfrm>
            <a:off x="3746500" y="8369300"/>
            <a:ext cx="916230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http://en.wikipedia.org/wiki/Certificate_authority</a:t>
            </a:r>
          </a:p>
        </p:txBody>
      </p:sp>
      <p:sp>
        <p:nvSpPr>
          <p:cNvPr id="549" name="Shape 549"/>
          <p:cNvSpPr/>
          <p:nvPr/>
        </p:nvSpPr>
        <p:spPr>
          <a:xfrm>
            <a:off x="32074408" y="4254500"/>
            <a:ext cx="92176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Text</a:t>
            </a:r>
          </a:p>
        </p:txBody>
      </p:sp>
      <p:sp>
        <p:nvSpPr>
          <p:cNvPr id="550" name="Shape 550"/>
          <p:cNvSpPr/>
          <p:nvPr/>
        </p:nvSpPr>
        <p:spPr>
          <a:xfrm>
            <a:off x="2931033" y="2952750"/>
            <a:ext cx="10375901" cy="3225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a:solidFill>
                  <a:srgbClr val="FFFFFF"/>
                </a:solidFill>
                <a:latin typeface="+mn-lt"/>
                <a:ea typeface="+mn-ea"/>
                <a:cs typeface="+mn-cs"/>
                <a:sym typeface="Gill Sans"/>
              </a:rPr>
              <a:t>A certificate authority is an entity that issues </a:t>
            </a:r>
            <a:r>
              <a:rPr sz="3600">
                <a:solidFill>
                  <a:srgbClr val="FFFFFF"/>
                </a:solidFill>
                <a:latin typeface="+mn-lt"/>
                <a:ea typeface="+mn-ea"/>
                <a:cs typeface="+mn-cs"/>
                <a:sym typeface="Gill Sans"/>
                <a:hlinkClick r:id="rId2"/>
              </a:rPr>
              <a:t>digital certificates</a:t>
            </a:r>
            <a:r>
              <a:rPr sz="3600">
                <a:solidFill>
                  <a:srgbClr val="FFFFFF"/>
                </a:solidFill>
                <a:latin typeface="+mn-lt"/>
                <a:ea typeface="+mn-ea"/>
                <a:cs typeface="+mn-cs"/>
                <a:sym typeface="Gill Sans"/>
              </a:rPr>
              <a:t>. The digital certificate certifies the ownership of a public key by the named subject of the certificate.   A CA is a </a:t>
            </a:r>
            <a:r>
              <a:rPr sz="3600">
                <a:solidFill>
                  <a:srgbClr val="FFFFFF"/>
                </a:solidFill>
                <a:latin typeface="+mn-lt"/>
                <a:ea typeface="+mn-ea"/>
                <a:cs typeface="+mn-cs"/>
                <a:sym typeface="Gill Sans"/>
                <a:hlinkClick r:id="rId3"/>
              </a:rPr>
              <a:t>trusted third party</a:t>
            </a:r>
            <a:r>
              <a:rPr sz="3600">
                <a:solidFill>
                  <a:srgbClr val="FFFFFF"/>
                </a:solidFill>
                <a:latin typeface="+mn-lt"/>
                <a:ea typeface="+mn-ea"/>
                <a:cs typeface="+mn-cs"/>
                <a:sym typeface="Gill Sans"/>
              </a:rPr>
              <a:t> that is trusted by both the owner of the certificate and the party relying upon the certificate. </a:t>
            </a:r>
          </a:p>
        </p:txBody>
      </p:sp>
    </p:spTree>
  </p:cSld>
  <p:clrMapOvr>
    <a:masterClrMapping/>
  </p:clrMapOvr>
  <p:transition xmlns:p14="http://schemas.microsoft.com/office/powerpoint/2010/mai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Untitled9.png"/>
          <p:cNvPicPr/>
          <p:nvPr/>
        </p:nvPicPr>
        <p:blipFill>
          <a:blip r:embed="rId2">
            <a:extLst/>
          </a:blip>
          <a:stretch>
            <a:fillRect/>
          </a:stretch>
        </p:blipFill>
        <p:spPr>
          <a:xfrm>
            <a:off x="1651000" y="723900"/>
            <a:ext cx="13144500" cy="7696200"/>
          </a:xfrm>
          <a:prstGeom prst="rect">
            <a:avLst/>
          </a:prstGeom>
          <a:ln w="12700">
            <a:miter lim="400000"/>
          </a:ln>
        </p:spPr>
      </p:pic>
    </p:spTree>
  </p:cSld>
  <p:clrMapOvr>
    <a:masterClrMapping/>
  </p:clrMapOvr>
  <p:transition xmlns:p14="http://schemas.microsoft.com/office/powerpoint/2010/mai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 name="Untitled7.png"/>
          <p:cNvPicPr/>
          <p:nvPr/>
        </p:nvPicPr>
        <p:blipFill>
          <a:blip r:embed="rId2">
            <a:extLst/>
          </a:blip>
          <a:stretch>
            <a:fillRect/>
          </a:stretch>
        </p:blipFill>
        <p:spPr>
          <a:xfrm>
            <a:off x="1320800" y="660400"/>
            <a:ext cx="7785100" cy="6388100"/>
          </a:xfrm>
          <a:prstGeom prst="rect">
            <a:avLst/>
          </a:prstGeom>
          <a:ln w="12700">
            <a:miter lim="400000"/>
          </a:ln>
        </p:spPr>
      </p:pic>
      <p:pic>
        <p:nvPicPr>
          <p:cNvPr id="555" name="Untitled8.png"/>
          <p:cNvPicPr/>
          <p:nvPr/>
        </p:nvPicPr>
        <p:blipFill>
          <a:blip r:embed="rId3">
            <a:extLst/>
          </a:blip>
          <a:stretch>
            <a:fillRect/>
          </a:stretch>
        </p:blipFill>
        <p:spPr>
          <a:xfrm>
            <a:off x="7289800" y="3860800"/>
            <a:ext cx="8191500" cy="4762500"/>
          </a:xfrm>
          <a:prstGeom prst="rect">
            <a:avLst/>
          </a:prstGeom>
          <a:ln w="12700">
            <a:miter lim="400000"/>
          </a:ln>
        </p:spPr>
      </p:pic>
      <p:sp>
        <p:nvSpPr>
          <p:cNvPr id="556" name="Shape 556"/>
          <p:cNvSpPr/>
          <p:nvPr/>
        </p:nvSpPr>
        <p:spPr>
          <a:xfrm>
            <a:off x="9725533" y="1047750"/>
            <a:ext cx="5473701"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lvl="0">
              <a:defRPr sz="1800">
                <a:solidFill>
                  <a:srgbClr val="000000"/>
                </a:solidFill>
              </a:defRPr>
            </a:pPr>
            <a:r>
              <a:rPr sz="3600">
                <a:solidFill>
                  <a:srgbClr val="00F900"/>
                </a:solidFill>
              </a:rPr>
              <a:t>Your browser comes with certificates/public keys from some certificate authorities built in.  Like Verisign.</a:t>
            </a:r>
          </a:p>
        </p:txBody>
      </p:sp>
    </p:spTree>
  </p:cSld>
  <p:clrMapOvr>
    <a:masterClrMapping/>
  </p:clrMapOvr>
  <p:transition xmlns:p14="http://schemas.microsoft.com/office/powerpoint/2010/mai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p:spPr>
        <p:txBody>
          <a:bodyPr/>
          <a:lstStyle/>
          <a:p>
            <a:pPr lvl="0">
              <a:defRPr sz="1800">
                <a:solidFill>
                  <a:srgbClr val="000000"/>
                </a:solidFill>
              </a:defRPr>
            </a:pPr>
            <a:r>
              <a:rPr sz="7600">
                <a:solidFill>
                  <a:srgbClr val="00F900"/>
                </a:solidFill>
              </a:rPr>
              <a:t>Public/Private Keys for </a:t>
            </a:r>
            <a:r>
              <a:rPr sz="7600">
                <a:solidFill>
                  <a:srgbClr val="FF40FF"/>
                </a:solidFill>
              </a:rPr>
              <a:t>Signing</a:t>
            </a:r>
          </a:p>
        </p:txBody>
      </p:sp>
      <p:pic>
        <p:nvPicPr>
          <p:cNvPr id="559" name="500px-Public_key_encryption.svg.png"/>
          <p:cNvPicPr/>
          <p:nvPr/>
        </p:nvPicPr>
        <p:blipFill>
          <a:blip r:embed="rId2">
            <a:extLst/>
          </a:blip>
          <a:stretch>
            <a:fillRect/>
          </a:stretch>
        </p:blipFill>
        <p:spPr>
          <a:xfrm>
            <a:off x="1663700" y="2425700"/>
            <a:ext cx="5664201" cy="5539588"/>
          </a:xfrm>
          <a:prstGeom prst="rect">
            <a:avLst/>
          </a:prstGeom>
          <a:ln w="12700">
            <a:miter lim="400000"/>
          </a:ln>
        </p:spPr>
      </p:pic>
      <p:pic>
        <p:nvPicPr>
          <p:cNvPr id="560" name="500px-Public_key_signing.svg.png"/>
          <p:cNvPicPr/>
          <p:nvPr/>
        </p:nvPicPr>
        <p:blipFill>
          <a:blip r:embed="rId3">
            <a:extLst/>
          </a:blip>
          <a:stretch>
            <a:fillRect/>
          </a:stretch>
        </p:blipFill>
        <p:spPr>
          <a:xfrm>
            <a:off x="9017000" y="2552700"/>
            <a:ext cx="5791759" cy="5270501"/>
          </a:xfrm>
          <a:prstGeom prst="rect">
            <a:avLst/>
          </a:prstGeom>
          <a:ln w="12700">
            <a:miter lim="400000"/>
          </a:ln>
        </p:spPr>
      </p:pic>
      <p:sp>
        <p:nvSpPr>
          <p:cNvPr id="561" name="Shape 561"/>
          <p:cNvSpPr/>
          <p:nvPr/>
        </p:nvSpPr>
        <p:spPr>
          <a:xfrm>
            <a:off x="3238500" y="8369300"/>
            <a:ext cx="978403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http://en.wikipedia.org/wiki/Public-key_cryptography</a:t>
            </a:r>
          </a:p>
        </p:txBody>
      </p:sp>
    </p:spTree>
  </p:cSld>
  <p:clrMapOvr>
    <a:masterClrMapping/>
  </p:clrMapOvr>
  <p:transition xmlns:p14="http://schemas.microsoft.com/office/powerpoint/2010/mai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p:nvPr/>
        </p:nvSpPr>
        <p:spPr>
          <a:xfrm>
            <a:off x="6895517" y="666750"/>
            <a:ext cx="1862733"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Verisign</a:t>
            </a:r>
          </a:p>
        </p:txBody>
      </p:sp>
      <p:sp>
        <p:nvSpPr>
          <p:cNvPr id="564" name="Shape 564"/>
          <p:cNvSpPr/>
          <p:nvPr/>
        </p:nvSpPr>
        <p:spPr>
          <a:xfrm>
            <a:off x="1193589" y="7727950"/>
            <a:ext cx="1977058"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Amazon</a:t>
            </a:r>
          </a:p>
        </p:txBody>
      </p:sp>
      <p:sp>
        <p:nvSpPr>
          <p:cNvPr id="565" name="Shape 565"/>
          <p:cNvSpPr/>
          <p:nvPr/>
        </p:nvSpPr>
        <p:spPr>
          <a:xfrm>
            <a:off x="12204737" y="8020049"/>
            <a:ext cx="2908301"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Your Laptop</a:t>
            </a:r>
          </a:p>
        </p:txBody>
      </p:sp>
      <p:sp>
        <p:nvSpPr>
          <p:cNvPr id="566" name="Shape 566"/>
          <p:cNvSpPr/>
          <p:nvPr/>
        </p:nvSpPr>
        <p:spPr>
          <a:xfrm>
            <a:off x="11658600" y="6819900"/>
            <a:ext cx="4000500" cy="622300"/>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Public Key</a:t>
            </a:r>
          </a:p>
        </p:txBody>
      </p:sp>
      <p:sp>
        <p:nvSpPr>
          <p:cNvPr id="567" name="Shape 567"/>
          <p:cNvSpPr/>
          <p:nvPr/>
        </p:nvSpPr>
        <p:spPr>
          <a:xfrm>
            <a:off x="9337030" y="469900"/>
            <a:ext cx="3764534"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Private Key</a:t>
            </a:r>
          </a:p>
        </p:txBody>
      </p:sp>
      <p:sp>
        <p:nvSpPr>
          <p:cNvPr id="568" name="Shape 568"/>
          <p:cNvSpPr/>
          <p:nvPr/>
        </p:nvSpPr>
        <p:spPr>
          <a:xfrm>
            <a:off x="1178433" y="450850"/>
            <a:ext cx="2832101"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How Amazon gets a public key signed by Verisign</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RebuiltBombeFrontView.tiff"/>
          <p:cNvPicPr/>
          <p:nvPr/>
        </p:nvPicPr>
        <p:blipFill>
          <a:blip r:embed="rId2">
            <a:extLst/>
          </a:blip>
          <a:stretch>
            <a:fillRect/>
          </a:stretch>
        </p:blipFill>
        <p:spPr>
          <a:xfrm>
            <a:off x="5067300" y="254000"/>
            <a:ext cx="10160000" cy="7620000"/>
          </a:xfrm>
          <a:prstGeom prst="rect">
            <a:avLst/>
          </a:prstGeom>
          <a:ln w="12700">
            <a:miter lim="400000"/>
          </a:ln>
        </p:spPr>
      </p:pic>
      <p:sp>
        <p:nvSpPr>
          <p:cNvPr id="87" name="Shape 87"/>
          <p:cNvSpPr/>
          <p:nvPr/>
        </p:nvSpPr>
        <p:spPr>
          <a:xfrm>
            <a:off x="5029200" y="8356600"/>
            <a:ext cx="65485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http://en.wikipedia.org/wiki/Bombe</a:t>
            </a:r>
          </a:p>
        </p:txBody>
      </p:sp>
      <p:pic>
        <p:nvPicPr>
          <p:cNvPr id="88" name="Untitled4.png"/>
          <p:cNvPicPr/>
          <p:nvPr/>
        </p:nvPicPr>
        <p:blipFill>
          <a:blip r:embed="rId3">
            <a:extLst/>
          </a:blip>
          <a:stretch>
            <a:fillRect/>
          </a:stretch>
        </p:blipFill>
        <p:spPr>
          <a:xfrm>
            <a:off x="533400" y="2660880"/>
            <a:ext cx="3835401" cy="3016021"/>
          </a:xfrm>
          <a:prstGeom prst="rect">
            <a:avLst/>
          </a:prstGeom>
          <a:ln w="12700">
            <a:miter lim="400000"/>
          </a:ln>
        </p:spPr>
      </p:pic>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p:nvPr/>
        </p:nvSpPr>
        <p:spPr>
          <a:xfrm>
            <a:off x="6895517" y="666750"/>
            <a:ext cx="1862733"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Verisign</a:t>
            </a:r>
          </a:p>
        </p:txBody>
      </p:sp>
      <p:sp>
        <p:nvSpPr>
          <p:cNvPr id="571" name="Shape 571"/>
          <p:cNvSpPr/>
          <p:nvPr/>
        </p:nvSpPr>
        <p:spPr>
          <a:xfrm>
            <a:off x="1193589" y="7727950"/>
            <a:ext cx="1977058"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Amazon</a:t>
            </a:r>
          </a:p>
        </p:txBody>
      </p:sp>
      <p:sp>
        <p:nvSpPr>
          <p:cNvPr id="572" name="Shape 572"/>
          <p:cNvSpPr/>
          <p:nvPr/>
        </p:nvSpPr>
        <p:spPr>
          <a:xfrm>
            <a:off x="12204737" y="8020049"/>
            <a:ext cx="2908301"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Your Laptop</a:t>
            </a:r>
          </a:p>
        </p:txBody>
      </p:sp>
      <p:sp>
        <p:nvSpPr>
          <p:cNvPr id="573" name="Shape 573"/>
          <p:cNvSpPr/>
          <p:nvPr/>
        </p:nvSpPr>
        <p:spPr>
          <a:xfrm>
            <a:off x="11658600" y="6819900"/>
            <a:ext cx="4000500" cy="622300"/>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Public Key</a:t>
            </a:r>
          </a:p>
        </p:txBody>
      </p:sp>
      <p:sp>
        <p:nvSpPr>
          <p:cNvPr id="574" name="Shape 574"/>
          <p:cNvSpPr/>
          <p:nvPr/>
        </p:nvSpPr>
        <p:spPr>
          <a:xfrm>
            <a:off x="9337030" y="469900"/>
            <a:ext cx="3764534"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Private Key</a:t>
            </a:r>
          </a:p>
        </p:txBody>
      </p:sp>
      <p:sp>
        <p:nvSpPr>
          <p:cNvPr id="575" name="Shape 575"/>
          <p:cNvSpPr/>
          <p:nvPr/>
        </p:nvSpPr>
        <p:spPr>
          <a:xfrm>
            <a:off x="1287276" y="4254500"/>
            <a:ext cx="3858072"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Private Key</a:t>
            </a:r>
          </a:p>
        </p:txBody>
      </p:sp>
      <p:sp>
        <p:nvSpPr>
          <p:cNvPr id="576" name="Shape 576"/>
          <p:cNvSpPr/>
          <p:nvPr/>
        </p:nvSpPr>
        <p:spPr>
          <a:xfrm>
            <a:off x="6992540" y="2622550"/>
            <a:ext cx="2786287"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Cert: Amazon</a:t>
            </a:r>
          </a:p>
          <a:p>
            <a:pPr lvl="0" algn="ctr" defTabSz="546100">
              <a:defRPr sz="1800"/>
            </a:pPr>
            <a:r>
              <a:rPr sz="3600">
                <a:solidFill>
                  <a:srgbClr val="00F900"/>
                </a:solidFill>
                <a:latin typeface="+mn-lt"/>
                <a:ea typeface="+mn-ea"/>
                <a:cs typeface="+mn-cs"/>
                <a:sym typeface="Gill Sans"/>
              </a:rPr>
              <a:t>-- Verisign</a:t>
            </a:r>
          </a:p>
        </p:txBody>
      </p:sp>
      <p:sp>
        <p:nvSpPr>
          <p:cNvPr id="577" name="Shape 577"/>
          <p:cNvSpPr/>
          <p:nvPr/>
        </p:nvSpPr>
        <p:spPr>
          <a:xfrm>
            <a:off x="1308100" y="3346312"/>
            <a:ext cx="4000500" cy="622301"/>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
        <p:nvSpPr>
          <p:cNvPr id="578" name="Shape 578"/>
          <p:cNvSpPr/>
          <p:nvPr/>
        </p:nvSpPr>
        <p:spPr>
          <a:xfrm>
            <a:off x="1308100" y="3346312"/>
            <a:ext cx="4000500" cy="622301"/>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1"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p:nvPr/>
        </p:nvSpPr>
        <p:spPr>
          <a:xfrm>
            <a:off x="6895517" y="666750"/>
            <a:ext cx="1862733"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Verisign</a:t>
            </a:r>
          </a:p>
        </p:txBody>
      </p:sp>
      <p:sp>
        <p:nvSpPr>
          <p:cNvPr id="581" name="Shape 581"/>
          <p:cNvSpPr/>
          <p:nvPr/>
        </p:nvSpPr>
        <p:spPr>
          <a:xfrm>
            <a:off x="1193589" y="7727950"/>
            <a:ext cx="1977058"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Amazon</a:t>
            </a:r>
          </a:p>
        </p:txBody>
      </p:sp>
      <p:sp>
        <p:nvSpPr>
          <p:cNvPr id="582" name="Shape 582"/>
          <p:cNvSpPr/>
          <p:nvPr/>
        </p:nvSpPr>
        <p:spPr>
          <a:xfrm>
            <a:off x="12204737" y="8020049"/>
            <a:ext cx="2908301"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Your Laptop</a:t>
            </a:r>
          </a:p>
        </p:txBody>
      </p:sp>
      <p:sp>
        <p:nvSpPr>
          <p:cNvPr id="583" name="Shape 583"/>
          <p:cNvSpPr/>
          <p:nvPr/>
        </p:nvSpPr>
        <p:spPr>
          <a:xfrm>
            <a:off x="11658600" y="6819900"/>
            <a:ext cx="4000500" cy="622300"/>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Public Key</a:t>
            </a:r>
          </a:p>
        </p:txBody>
      </p:sp>
      <p:sp>
        <p:nvSpPr>
          <p:cNvPr id="584" name="Shape 584"/>
          <p:cNvSpPr/>
          <p:nvPr/>
        </p:nvSpPr>
        <p:spPr>
          <a:xfrm>
            <a:off x="9337030" y="469900"/>
            <a:ext cx="3764534"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Private Key</a:t>
            </a:r>
          </a:p>
        </p:txBody>
      </p:sp>
      <p:sp>
        <p:nvSpPr>
          <p:cNvPr id="585" name="Shape 585"/>
          <p:cNvSpPr/>
          <p:nvPr/>
        </p:nvSpPr>
        <p:spPr>
          <a:xfrm>
            <a:off x="1287276" y="4254500"/>
            <a:ext cx="3858072"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Private Key</a:t>
            </a:r>
          </a:p>
        </p:txBody>
      </p:sp>
      <p:grpSp>
        <p:nvGrpSpPr>
          <p:cNvPr id="589" name="Group 589"/>
          <p:cNvGrpSpPr/>
          <p:nvPr/>
        </p:nvGrpSpPr>
        <p:grpSpPr>
          <a:xfrm>
            <a:off x="6654800" y="1536700"/>
            <a:ext cx="4737100" cy="2374900"/>
            <a:chOff x="0" y="0"/>
            <a:chExt cx="4737100" cy="2374900"/>
          </a:xfrm>
        </p:grpSpPr>
        <p:sp>
          <p:nvSpPr>
            <p:cNvPr id="586" name="Shape 586"/>
            <p:cNvSpPr/>
            <p:nvPr/>
          </p:nvSpPr>
          <p:spPr>
            <a:xfrm>
              <a:off x="177800" y="165100"/>
              <a:ext cx="4000500" cy="622300"/>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
          <p:nvSpPr>
            <p:cNvPr id="587" name="Shape 587"/>
            <p:cNvSpPr/>
            <p:nvPr/>
          </p:nvSpPr>
          <p:spPr>
            <a:xfrm>
              <a:off x="0" y="0"/>
              <a:ext cx="4737100" cy="2374900"/>
            </a:xfrm>
            <a:prstGeom prst="rect">
              <a:avLst/>
            </a:prstGeom>
            <a:noFill/>
            <a:ln w="25400" cap="flat">
              <a:solidFill>
                <a:srgbClr val="00F900"/>
              </a:solidFill>
              <a:prstDash val="solid"/>
              <a:miter lim="400000"/>
            </a:ln>
            <a:effectLst/>
          </p:spPr>
          <p:txBody>
            <a:bodyPr wrap="square" lIns="0" tIns="0" rIns="0" bIns="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588" name="Shape 588"/>
            <p:cNvSpPr/>
            <p:nvPr/>
          </p:nvSpPr>
          <p:spPr>
            <a:xfrm>
              <a:off x="337740" y="1085850"/>
              <a:ext cx="2786287"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lgn="ctr" defTabSz="546100">
                <a:defRPr sz="1800"/>
              </a:pPr>
              <a:r>
                <a:rPr sz="3600">
                  <a:solidFill>
                    <a:srgbClr val="FFFB00"/>
                  </a:solidFill>
                  <a:latin typeface="+mn-lt"/>
                  <a:ea typeface="+mn-ea"/>
                  <a:cs typeface="+mn-cs"/>
                  <a:sym typeface="Gill Sans"/>
                </a:rPr>
                <a:t>Cert: Amazon</a:t>
              </a:r>
            </a:p>
            <a:p>
              <a:pPr lvl="0" algn="ctr" defTabSz="546100">
                <a:defRPr sz="1800"/>
              </a:pPr>
              <a:r>
                <a:rPr sz="3600">
                  <a:solidFill>
                    <a:srgbClr val="00F900"/>
                  </a:solidFill>
                  <a:latin typeface="+mn-lt"/>
                  <a:ea typeface="+mn-ea"/>
                  <a:cs typeface="+mn-cs"/>
                  <a:sym typeface="Gill Sans"/>
                </a:rPr>
                <a:t>-- Verisign</a:t>
              </a:r>
            </a:p>
          </p:txBody>
        </p:sp>
      </p:grpSp>
      <p:sp>
        <p:nvSpPr>
          <p:cNvPr id="590" name="Shape 590"/>
          <p:cNvSpPr/>
          <p:nvPr/>
        </p:nvSpPr>
        <p:spPr>
          <a:xfrm>
            <a:off x="1308100" y="3346312"/>
            <a:ext cx="4000500" cy="622301"/>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Tree>
  </p:cSld>
  <p:clrMapOvr>
    <a:masterClrMapping/>
  </p:clrMapOvr>
  <p:transition xmlns:p14="http://schemas.microsoft.com/office/powerpoint/2010/mai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p:nvPr/>
        </p:nvSpPr>
        <p:spPr>
          <a:xfrm>
            <a:off x="6895517" y="666750"/>
            <a:ext cx="1862733"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Verisign</a:t>
            </a:r>
          </a:p>
        </p:txBody>
      </p:sp>
      <p:sp>
        <p:nvSpPr>
          <p:cNvPr id="593" name="Shape 593"/>
          <p:cNvSpPr/>
          <p:nvPr/>
        </p:nvSpPr>
        <p:spPr>
          <a:xfrm>
            <a:off x="1193589" y="7727950"/>
            <a:ext cx="1977058"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Amazon</a:t>
            </a:r>
          </a:p>
        </p:txBody>
      </p:sp>
      <p:sp>
        <p:nvSpPr>
          <p:cNvPr id="594" name="Shape 594"/>
          <p:cNvSpPr/>
          <p:nvPr/>
        </p:nvSpPr>
        <p:spPr>
          <a:xfrm>
            <a:off x="12204737" y="8020049"/>
            <a:ext cx="2908301"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Your Laptop</a:t>
            </a:r>
          </a:p>
        </p:txBody>
      </p:sp>
      <p:sp>
        <p:nvSpPr>
          <p:cNvPr id="595" name="Shape 595"/>
          <p:cNvSpPr/>
          <p:nvPr/>
        </p:nvSpPr>
        <p:spPr>
          <a:xfrm>
            <a:off x="11658600" y="6819900"/>
            <a:ext cx="4000500" cy="622300"/>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Public Key</a:t>
            </a:r>
          </a:p>
        </p:txBody>
      </p:sp>
      <p:sp>
        <p:nvSpPr>
          <p:cNvPr id="596" name="Shape 596"/>
          <p:cNvSpPr/>
          <p:nvPr/>
        </p:nvSpPr>
        <p:spPr>
          <a:xfrm>
            <a:off x="9337030" y="469900"/>
            <a:ext cx="3764534"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Private Key</a:t>
            </a:r>
          </a:p>
        </p:txBody>
      </p:sp>
      <p:sp>
        <p:nvSpPr>
          <p:cNvPr id="597" name="Shape 597"/>
          <p:cNvSpPr/>
          <p:nvPr/>
        </p:nvSpPr>
        <p:spPr>
          <a:xfrm>
            <a:off x="1287276" y="4254500"/>
            <a:ext cx="3858072"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Private Key</a:t>
            </a:r>
          </a:p>
        </p:txBody>
      </p:sp>
      <p:sp>
        <p:nvSpPr>
          <p:cNvPr id="598" name="Shape 598"/>
          <p:cNvSpPr/>
          <p:nvPr/>
        </p:nvSpPr>
        <p:spPr>
          <a:xfrm>
            <a:off x="1308100" y="3346312"/>
            <a:ext cx="4000500" cy="622301"/>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grpSp>
        <p:nvGrpSpPr>
          <p:cNvPr id="602" name="Group 602"/>
          <p:cNvGrpSpPr/>
          <p:nvPr/>
        </p:nvGrpSpPr>
        <p:grpSpPr>
          <a:xfrm>
            <a:off x="1701800" y="5181600"/>
            <a:ext cx="4737100" cy="2374900"/>
            <a:chOff x="0" y="0"/>
            <a:chExt cx="4737100" cy="2374900"/>
          </a:xfrm>
        </p:grpSpPr>
        <p:sp>
          <p:nvSpPr>
            <p:cNvPr id="599" name="Shape 599"/>
            <p:cNvSpPr/>
            <p:nvPr/>
          </p:nvSpPr>
          <p:spPr>
            <a:xfrm>
              <a:off x="177800" y="165100"/>
              <a:ext cx="4000500" cy="622300"/>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
          <p:nvSpPr>
            <p:cNvPr id="600" name="Shape 600"/>
            <p:cNvSpPr/>
            <p:nvPr/>
          </p:nvSpPr>
          <p:spPr>
            <a:xfrm>
              <a:off x="0" y="0"/>
              <a:ext cx="4737100" cy="2374900"/>
            </a:xfrm>
            <a:prstGeom prst="rect">
              <a:avLst/>
            </a:prstGeom>
            <a:noFill/>
            <a:ln w="25400" cap="flat">
              <a:solidFill>
                <a:srgbClr val="00F900"/>
              </a:solidFill>
              <a:prstDash val="solid"/>
              <a:miter lim="400000"/>
            </a:ln>
            <a:effectLst/>
          </p:spPr>
          <p:txBody>
            <a:bodyPr wrap="square" lIns="0" tIns="0" rIns="0" bIns="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01" name="Shape 601"/>
            <p:cNvSpPr/>
            <p:nvPr/>
          </p:nvSpPr>
          <p:spPr>
            <a:xfrm>
              <a:off x="337740" y="1085850"/>
              <a:ext cx="2786287"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lgn="ctr" defTabSz="546100">
                <a:defRPr sz="1800"/>
              </a:pPr>
              <a:r>
                <a:rPr sz="3600">
                  <a:solidFill>
                    <a:srgbClr val="FFFB00"/>
                  </a:solidFill>
                  <a:latin typeface="+mn-lt"/>
                  <a:ea typeface="+mn-ea"/>
                  <a:cs typeface="+mn-cs"/>
                  <a:sym typeface="Gill Sans"/>
                </a:rPr>
                <a:t>Cert: Amazon</a:t>
              </a:r>
            </a:p>
            <a:p>
              <a:pPr lvl="0" algn="ctr" defTabSz="546100">
                <a:defRPr sz="1800"/>
              </a:pPr>
              <a:r>
                <a:rPr sz="3600">
                  <a:solidFill>
                    <a:srgbClr val="00F900"/>
                  </a:solidFill>
                  <a:latin typeface="+mn-lt"/>
                  <a:ea typeface="+mn-ea"/>
                  <a:cs typeface="+mn-cs"/>
                  <a:sym typeface="Gill Sans"/>
                </a:rPr>
                <a:t>-- Verisign</a:t>
              </a:r>
            </a:p>
          </p:txBody>
        </p:sp>
      </p:grpSp>
    </p:spTree>
  </p:cSld>
  <p:clrMapOvr>
    <a:masterClrMapping/>
  </p:clrMapOvr>
  <p:transition xmlns:p14="http://schemas.microsoft.com/office/powerpoint/2010/mai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p:nvPr/>
        </p:nvSpPr>
        <p:spPr>
          <a:xfrm>
            <a:off x="6895517" y="666750"/>
            <a:ext cx="1862733"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Verisign</a:t>
            </a:r>
          </a:p>
        </p:txBody>
      </p:sp>
      <p:sp>
        <p:nvSpPr>
          <p:cNvPr id="605" name="Shape 605"/>
          <p:cNvSpPr/>
          <p:nvPr/>
        </p:nvSpPr>
        <p:spPr>
          <a:xfrm>
            <a:off x="1193589" y="7727950"/>
            <a:ext cx="1977058"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Amazon</a:t>
            </a:r>
          </a:p>
        </p:txBody>
      </p:sp>
      <p:sp>
        <p:nvSpPr>
          <p:cNvPr id="606" name="Shape 606"/>
          <p:cNvSpPr/>
          <p:nvPr/>
        </p:nvSpPr>
        <p:spPr>
          <a:xfrm>
            <a:off x="12204737" y="8020049"/>
            <a:ext cx="2908301"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Your Laptop</a:t>
            </a:r>
          </a:p>
        </p:txBody>
      </p:sp>
      <p:sp>
        <p:nvSpPr>
          <p:cNvPr id="607" name="Shape 607"/>
          <p:cNvSpPr/>
          <p:nvPr/>
        </p:nvSpPr>
        <p:spPr>
          <a:xfrm>
            <a:off x="11658600" y="6819900"/>
            <a:ext cx="4000500" cy="622300"/>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Public Key</a:t>
            </a:r>
          </a:p>
        </p:txBody>
      </p:sp>
      <p:sp>
        <p:nvSpPr>
          <p:cNvPr id="608" name="Shape 608"/>
          <p:cNvSpPr/>
          <p:nvPr/>
        </p:nvSpPr>
        <p:spPr>
          <a:xfrm>
            <a:off x="9337030" y="469900"/>
            <a:ext cx="3764534"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Private Key</a:t>
            </a:r>
          </a:p>
        </p:txBody>
      </p:sp>
      <p:sp>
        <p:nvSpPr>
          <p:cNvPr id="609" name="Shape 609"/>
          <p:cNvSpPr/>
          <p:nvPr/>
        </p:nvSpPr>
        <p:spPr>
          <a:xfrm>
            <a:off x="1287276" y="4254500"/>
            <a:ext cx="3858072"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Private Key</a:t>
            </a:r>
          </a:p>
        </p:txBody>
      </p:sp>
      <p:sp>
        <p:nvSpPr>
          <p:cNvPr id="610" name="Shape 610"/>
          <p:cNvSpPr/>
          <p:nvPr/>
        </p:nvSpPr>
        <p:spPr>
          <a:xfrm>
            <a:off x="4949390" y="8138997"/>
            <a:ext cx="6401214" cy="351962"/>
          </a:xfrm>
          <a:prstGeom prst="line">
            <a:avLst/>
          </a:prstGeom>
          <a:ln w="88900">
            <a:solidFill>
              <a:srgbClr val="FF2600"/>
            </a:solidFill>
            <a:miter lim="400000"/>
            <a:headEnd type="stealth"/>
          </a:ln>
        </p:spPr>
        <p:txBody>
          <a:bodyPr lIns="0" tIns="0" rIns="0" bIns="0"/>
          <a:lstStyle/>
          <a:p>
            <a:pPr lvl="0"/>
            <a:endParaRPr/>
          </a:p>
        </p:txBody>
      </p:sp>
      <p:grpSp>
        <p:nvGrpSpPr>
          <p:cNvPr id="614" name="Group 614"/>
          <p:cNvGrpSpPr/>
          <p:nvPr/>
        </p:nvGrpSpPr>
        <p:grpSpPr>
          <a:xfrm>
            <a:off x="1701800" y="5181600"/>
            <a:ext cx="4737100" cy="2374900"/>
            <a:chOff x="0" y="0"/>
            <a:chExt cx="4737100" cy="2374900"/>
          </a:xfrm>
        </p:grpSpPr>
        <p:sp>
          <p:nvSpPr>
            <p:cNvPr id="611" name="Shape 611"/>
            <p:cNvSpPr/>
            <p:nvPr/>
          </p:nvSpPr>
          <p:spPr>
            <a:xfrm>
              <a:off x="177800" y="165100"/>
              <a:ext cx="4000500" cy="622300"/>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
          <p:nvSpPr>
            <p:cNvPr id="612" name="Shape 612"/>
            <p:cNvSpPr/>
            <p:nvPr/>
          </p:nvSpPr>
          <p:spPr>
            <a:xfrm>
              <a:off x="0" y="0"/>
              <a:ext cx="4737100" cy="2374900"/>
            </a:xfrm>
            <a:prstGeom prst="rect">
              <a:avLst/>
            </a:prstGeom>
            <a:noFill/>
            <a:ln w="25400" cap="flat">
              <a:solidFill>
                <a:srgbClr val="00F900"/>
              </a:solidFill>
              <a:prstDash val="solid"/>
              <a:miter lim="400000"/>
            </a:ln>
            <a:effectLst/>
          </p:spPr>
          <p:txBody>
            <a:bodyPr wrap="square" lIns="0" tIns="0" rIns="0" bIns="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3" name="Shape 613"/>
            <p:cNvSpPr/>
            <p:nvPr/>
          </p:nvSpPr>
          <p:spPr>
            <a:xfrm>
              <a:off x="337740" y="1085850"/>
              <a:ext cx="2786287"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lgn="ctr" defTabSz="546100">
                <a:defRPr sz="1800"/>
              </a:pPr>
              <a:r>
                <a:rPr sz="3600">
                  <a:solidFill>
                    <a:srgbClr val="FFFB00"/>
                  </a:solidFill>
                  <a:latin typeface="+mn-lt"/>
                  <a:ea typeface="+mn-ea"/>
                  <a:cs typeface="+mn-cs"/>
                  <a:sym typeface="Gill Sans"/>
                </a:rPr>
                <a:t>Cert: Amazon</a:t>
              </a:r>
            </a:p>
            <a:p>
              <a:pPr lvl="0" algn="ctr" defTabSz="546100">
                <a:defRPr sz="1800"/>
              </a:pPr>
              <a:r>
                <a:rPr sz="3600">
                  <a:solidFill>
                    <a:srgbClr val="00F900"/>
                  </a:solidFill>
                  <a:latin typeface="+mn-lt"/>
                  <a:ea typeface="+mn-ea"/>
                  <a:cs typeface="+mn-cs"/>
                  <a:sym typeface="Gill Sans"/>
                </a:rPr>
                <a:t>-- Verisign</a:t>
              </a:r>
            </a:p>
          </p:txBody>
        </p:sp>
      </p:grpSp>
      <p:grpSp>
        <p:nvGrpSpPr>
          <p:cNvPr id="618" name="Group 618"/>
          <p:cNvGrpSpPr/>
          <p:nvPr/>
        </p:nvGrpSpPr>
        <p:grpSpPr>
          <a:xfrm>
            <a:off x="1701800" y="5181600"/>
            <a:ext cx="4737100" cy="2374900"/>
            <a:chOff x="0" y="0"/>
            <a:chExt cx="4737100" cy="2374900"/>
          </a:xfrm>
        </p:grpSpPr>
        <p:sp>
          <p:nvSpPr>
            <p:cNvPr id="615" name="Shape 615"/>
            <p:cNvSpPr/>
            <p:nvPr/>
          </p:nvSpPr>
          <p:spPr>
            <a:xfrm>
              <a:off x="177800" y="165100"/>
              <a:ext cx="4000500" cy="622300"/>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
          <p:nvSpPr>
            <p:cNvPr id="616" name="Shape 616"/>
            <p:cNvSpPr/>
            <p:nvPr/>
          </p:nvSpPr>
          <p:spPr>
            <a:xfrm>
              <a:off x="0" y="0"/>
              <a:ext cx="4737100" cy="2374900"/>
            </a:xfrm>
            <a:prstGeom prst="rect">
              <a:avLst/>
            </a:prstGeom>
            <a:noFill/>
            <a:ln w="25400" cap="flat">
              <a:solidFill>
                <a:srgbClr val="00F900"/>
              </a:solidFill>
              <a:prstDash val="solid"/>
              <a:miter lim="400000"/>
            </a:ln>
            <a:effectLst/>
          </p:spPr>
          <p:txBody>
            <a:bodyPr wrap="square" lIns="0" tIns="0" rIns="0" bIns="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17" name="Shape 617"/>
            <p:cNvSpPr/>
            <p:nvPr/>
          </p:nvSpPr>
          <p:spPr>
            <a:xfrm>
              <a:off x="337740" y="1085850"/>
              <a:ext cx="2786287"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lgn="ctr" defTabSz="546100">
                <a:defRPr sz="1800"/>
              </a:pPr>
              <a:r>
                <a:rPr sz="3600">
                  <a:solidFill>
                    <a:srgbClr val="FFFB00"/>
                  </a:solidFill>
                  <a:latin typeface="+mn-lt"/>
                  <a:ea typeface="+mn-ea"/>
                  <a:cs typeface="+mn-cs"/>
                  <a:sym typeface="Gill Sans"/>
                </a:rPr>
                <a:t>Cert: Amazon</a:t>
              </a:r>
            </a:p>
            <a:p>
              <a:pPr lvl="0" algn="ctr" defTabSz="546100">
                <a:defRPr sz="1800"/>
              </a:pPr>
              <a:r>
                <a:rPr sz="3600">
                  <a:solidFill>
                    <a:srgbClr val="00F900"/>
                  </a:solidFill>
                  <a:latin typeface="+mn-lt"/>
                  <a:ea typeface="+mn-ea"/>
                  <a:cs typeface="+mn-cs"/>
                  <a:sym typeface="Gill Sans"/>
                </a:rPr>
                <a:t>-- Verisign</a:t>
              </a:r>
            </a:p>
          </p:txBody>
        </p:sp>
      </p:grpSp>
      <p:sp>
        <p:nvSpPr>
          <p:cNvPr id="619" name="Shape 619"/>
          <p:cNvSpPr/>
          <p:nvPr/>
        </p:nvSpPr>
        <p:spPr>
          <a:xfrm>
            <a:off x="1308100" y="3346312"/>
            <a:ext cx="4000500" cy="622301"/>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hape 621"/>
          <p:cNvSpPr/>
          <p:nvPr/>
        </p:nvSpPr>
        <p:spPr>
          <a:xfrm>
            <a:off x="6895517" y="666750"/>
            <a:ext cx="1862733"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Verisign</a:t>
            </a:r>
          </a:p>
        </p:txBody>
      </p:sp>
      <p:sp>
        <p:nvSpPr>
          <p:cNvPr id="622" name="Shape 622"/>
          <p:cNvSpPr/>
          <p:nvPr/>
        </p:nvSpPr>
        <p:spPr>
          <a:xfrm>
            <a:off x="1193589" y="7727950"/>
            <a:ext cx="1977058" cy="736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Amazon</a:t>
            </a:r>
          </a:p>
        </p:txBody>
      </p:sp>
      <p:sp>
        <p:nvSpPr>
          <p:cNvPr id="623" name="Shape 623"/>
          <p:cNvSpPr/>
          <p:nvPr/>
        </p:nvSpPr>
        <p:spPr>
          <a:xfrm>
            <a:off x="12204737" y="8020049"/>
            <a:ext cx="2908301"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4400">
                <a:solidFill>
                  <a:srgbClr val="FF40FF"/>
                </a:solidFill>
                <a:latin typeface="+mn-lt"/>
                <a:ea typeface="+mn-ea"/>
                <a:cs typeface="+mn-cs"/>
                <a:sym typeface="Gill Sans"/>
              </a:defRPr>
            </a:lvl1pPr>
          </a:lstStyle>
          <a:p>
            <a:pPr lvl="0">
              <a:defRPr sz="1800">
                <a:solidFill>
                  <a:srgbClr val="000000"/>
                </a:solidFill>
              </a:defRPr>
            </a:pPr>
            <a:r>
              <a:rPr sz="4400">
                <a:solidFill>
                  <a:srgbClr val="FF40FF"/>
                </a:solidFill>
              </a:rPr>
              <a:t>Your Laptop</a:t>
            </a:r>
          </a:p>
        </p:txBody>
      </p:sp>
      <p:sp>
        <p:nvSpPr>
          <p:cNvPr id="624" name="Shape 624"/>
          <p:cNvSpPr/>
          <p:nvPr/>
        </p:nvSpPr>
        <p:spPr>
          <a:xfrm>
            <a:off x="11658600" y="6819900"/>
            <a:ext cx="4000500" cy="622300"/>
          </a:xfrm>
          <a:prstGeom prst="rect">
            <a:avLst/>
          </a:prstGeom>
          <a:solidFill>
            <a:srgbClr val="009051"/>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Public Key</a:t>
            </a:r>
          </a:p>
        </p:txBody>
      </p:sp>
      <p:sp>
        <p:nvSpPr>
          <p:cNvPr id="625" name="Shape 625"/>
          <p:cNvSpPr/>
          <p:nvPr/>
        </p:nvSpPr>
        <p:spPr>
          <a:xfrm>
            <a:off x="9337030" y="469900"/>
            <a:ext cx="3764534"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Verisign Private Key</a:t>
            </a:r>
          </a:p>
        </p:txBody>
      </p:sp>
      <p:sp>
        <p:nvSpPr>
          <p:cNvPr id="626" name="Shape 626"/>
          <p:cNvSpPr/>
          <p:nvPr/>
        </p:nvSpPr>
        <p:spPr>
          <a:xfrm>
            <a:off x="1287276" y="4254500"/>
            <a:ext cx="3858072" cy="622300"/>
          </a:xfrm>
          <a:prstGeom prst="rect">
            <a:avLst/>
          </a:prstGeom>
          <a:solidFill>
            <a:srgbClr val="FF26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Private Key</a:t>
            </a:r>
          </a:p>
        </p:txBody>
      </p:sp>
      <p:sp>
        <p:nvSpPr>
          <p:cNvPr id="627" name="Shape 627"/>
          <p:cNvSpPr/>
          <p:nvPr/>
        </p:nvSpPr>
        <p:spPr>
          <a:xfrm flipV="1">
            <a:off x="4953000" y="4597433"/>
            <a:ext cx="5979655" cy="2412967"/>
          </a:xfrm>
          <a:prstGeom prst="line">
            <a:avLst/>
          </a:prstGeom>
          <a:ln w="88900">
            <a:solidFill>
              <a:srgbClr val="00F900"/>
            </a:solidFill>
            <a:miter lim="400000"/>
            <a:headEnd type="stealth"/>
          </a:ln>
        </p:spPr>
        <p:txBody>
          <a:bodyPr lIns="0" tIns="0" rIns="0" bIns="0"/>
          <a:lstStyle/>
          <a:p>
            <a:pPr lvl="0"/>
            <a:endParaRPr/>
          </a:p>
        </p:txBody>
      </p:sp>
      <p:grpSp>
        <p:nvGrpSpPr>
          <p:cNvPr id="631" name="Group 631"/>
          <p:cNvGrpSpPr/>
          <p:nvPr/>
        </p:nvGrpSpPr>
        <p:grpSpPr>
          <a:xfrm>
            <a:off x="1155700" y="1612900"/>
            <a:ext cx="4737100" cy="2374900"/>
            <a:chOff x="0" y="0"/>
            <a:chExt cx="4737100" cy="2374900"/>
          </a:xfrm>
        </p:grpSpPr>
        <p:sp>
          <p:nvSpPr>
            <p:cNvPr id="628" name="Shape 628"/>
            <p:cNvSpPr/>
            <p:nvPr/>
          </p:nvSpPr>
          <p:spPr>
            <a:xfrm>
              <a:off x="177800" y="165100"/>
              <a:ext cx="4000500" cy="622300"/>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
          <p:nvSpPr>
            <p:cNvPr id="629" name="Shape 629"/>
            <p:cNvSpPr/>
            <p:nvPr/>
          </p:nvSpPr>
          <p:spPr>
            <a:xfrm>
              <a:off x="0" y="0"/>
              <a:ext cx="4737100" cy="2374900"/>
            </a:xfrm>
            <a:prstGeom prst="rect">
              <a:avLst/>
            </a:prstGeom>
            <a:noFill/>
            <a:ln w="25400" cap="flat">
              <a:solidFill>
                <a:srgbClr val="00F900"/>
              </a:solidFill>
              <a:prstDash val="solid"/>
              <a:miter lim="400000"/>
            </a:ln>
            <a:effectLst/>
          </p:spPr>
          <p:txBody>
            <a:bodyPr wrap="square" lIns="0" tIns="0" rIns="0" bIns="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0" name="Shape 630"/>
            <p:cNvSpPr/>
            <p:nvPr/>
          </p:nvSpPr>
          <p:spPr>
            <a:xfrm>
              <a:off x="337740" y="1085850"/>
              <a:ext cx="2786287"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lgn="ctr" defTabSz="546100">
                <a:defRPr sz="1800"/>
              </a:pPr>
              <a:r>
                <a:rPr sz="3600">
                  <a:solidFill>
                    <a:srgbClr val="FFFB00"/>
                  </a:solidFill>
                  <a:latin typeface="+mn-lt"/>
                  <a:ea typeface="+mn-ea"/>
                  <a:cs typeface="+mn-cs"/>
                  <a:sym typeface="Gill Sans"/>
                </a:rPr>
                <a:t>Cert: Amazon</a:t>
              </a:r>
            </a:p>
            <a:p>
              <a:pPr lvl="0" algn="ctr" defTabSz="546100">
                <a:defRPr sz="1800"/>
              </a:pPr>
              <a:r>
                <a:rPr sz="3600">
                  <a:solidFill>
                    <a:srgbClr val="00F900"/>
                  </a:solidFill>
                  <a:latin typeface="+mn-lt"/>
                  <a:ea typeface="+mn-ea"/>
                  <a:cs typeface="+mn-cs"/>
                  <a:sym typeface="Gill Sans"/>
                </a:rPr>
                <a:t>-- Verisign</a:t>
              </a:r>
            </a:p>
          </p:txBody>
        </p:sp>
      </p:grpSp>
      <p:grpSp>
        <p:nvGrpSpPr>
          <p:cNvPr id="635" name="Group 635"/>
          <p:cNvGrpSpPr/>
          <p:nvPr/>
        </p:nvGrpSpPr>
        <p:grpSpPr>
          <a:xfrm>
            <a:off x="11087100" y="3987800"/>
            <a:ext cx="4737100" cy="2374900"/>
            <a:chOff x="0" y="0"/>
            <a:chExt cx="4737100" cy="2374900"/>
          </a:xfrm>
        </p:grpSpPr>
        <p:sp>
          <p:nvSpPr>
            <p:cNvPr id="632" name="Shape 632"/>
            <p:cNvSpPr/>
            <p:nvPr/>
          </p:nvSpPr>
          <p:spPr>
            <a:xfrm>
              <a:off x="177800" y="165100"/>
              <a:ext cx="4000500" cy="622300"/>
            </a:xfrm>
            <a:prstGeom prst="rect">
              <a:avLst/>
            </a:prstGeom>
            <a:solidFill>
              <a:srgbClr val="00905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Amazon Public Key</a:t>
              </a:r>
            </a:p>
          </p:txBody>
        </p:sp>
        <p:sp>
          <p:nvSpPr>
            <p:cNvPr id="633" name="Shape 633"/>
            <p:cNvSpPr/>
            <p:nvPr/>
          </p:nvSpPr>
          <p:spPr>
            <a:xfrm>
              <a:off x="0" y="0"/>
              <a:ext cx="4737100" cy="2374900"/>
            </a:xfrm>
            <a:prstGeom prst="rect">
              <a:avLst/>
            </a:prstGeom>
            <a:noFill/>
            <a:ln w="25400" cap="flat">
              <a:solidFill>
                <a:srgbClr val="00F900"/>
              </a:solidFill>
              <a:prstDash val="solid"/>
              <a:miter lim="400000"/>
            </a:ln>
            <a:effectLst/>
          </p:spPr>
          <p:txBody>
            <a:bodyPr wrap="square" lIns="0" tIns="0" rIns="0" bIns="0" numCol="1" anchor="ctr">
              <a:noAutofit/>
            </a:bodyP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34" name="Shape 634"/>
            <p:cNvSpPr/>
            <p:nvPr/>
          </p:nvSpPr>
          <p:spPr>
            <a:xfrm>
              <a:off x="337740" y="1085850"/>
              <a:ext cx="2786287"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lgn="ctr" defTabSz="546100">
                <a:defRPr sz="1800"/>
              </a:pPr>
              <a:r>
                <a:rPr sz="3600">
                  <a:solidFill>
                    <a:srgbClr val="FFFB00"/>
                  </a:solidFill>
                  <a:latin typeface="+mn-lt"/>
                  <a:ea typeface="+mn-ea"/>
                  <a:cs typeface="+mn-cs"/>
                  <a:sym typeface="Gill Sans"/>
                </a:rPr>
                <a:t>Cert: Amazon</a:t>
              </a:r>
            </a:p>
            <a:p>
              <a:pPr lvl="0" algn="ctr" defTabSz="546100">
                <a:defRPr sz="1800"/>
              </a:pPr>
              <a:r>
                <a:rPr sz="3600">
                  <a:solidFill>
                    <a:srgbClr val="00F900"/>
                  </a:solidFill>
                  <a:latin typeface="+mn-lt"/>
                  <a:ea typeface="+mn-ea"/>
                  <a:cs typeface="+mn-cs"/>
                  <a:sym typeface="Gill Sans"/>
                </a:rPr>
                <a:t>-- Verisign</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1"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Certificate Authority (CA)</a:t>
            </a:r>
          </a:p>
        </p:txBody>
      </p:sp>
      <p:sp>
        <p:nvSpPr>
          <p:cNvPr id="638" name="Shape 638"/>
          <p:cNvSpPr/>
          <p:nvPr/>
        </p:nvSpPr>
        <p:spPr>
          <a:xfrm>
            <a:off x="3746500" y="8369300"/>
            <a:ext cx="916230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http://en.wikipedia.org/wiki/Certificate_authority</a:t>
            </a:r>
          </a:p>
        </p:txBody>
      </p:sp>
      <p:sp>
        <p:nvSpPr>
          <p:cNvPr id="639" name="Shape 639"/>
          <p:cNvSpPr/>
          <p:nvPr/>
        </p:nvSpPr>
        <p:spPr>
          <a:xfrm>
            <a:off x="32074408" y="4254500"/>
            <a:ext cx="92176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Text</a:t>
            </a:r>
          </a:p>
        </p:txBody>
      </p:sp>
      <p:sp>
        <p:nvSpPr>
          <p:cNvPr id="640" name="Shape 640"/>
          <p:cNvSpPr/>
          <p:nvPr/>
        </p:nvSpPr>
        <p:spPr>
          <a:xfrm>
            <a:off x="3134233" y="3079750"/>
            <a:ext cx="10375901" cy="3225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a:solidFill>
                  <a:srgbClr val="FFFFFF"/>
                </a:solidFill>
                <a:latin typeface="+mn-lt"/>
                <a:ea typeface="+mn-ea"/>
                <a:cs typeface="+mn-cs"/>
                <a:sym typeface="Gill Sans"/>
              </a:rPr>
              <a:t>A certificate authority is an entity that issues </a:t>
            </a:r>
            <a:r>
              <a:rPr sz="3600">
                <a:solidFill>
                  <a:srgbClr val="FFFFFF"/>
                </a:solidFill>
                <a:latin typeface="+mn-lt"/>
                <a:ea typeface="+mn-ea"/>
                <a:cs typeface="+mn-cs"/>
                <a:sym typeface="Gill Sans"/>
                <a:hlinkClick r:id="rId2"/>
              </a:rPr>
              <a:t>digital certificates</a:t>
            </a:r>
            <a:r>
              <a:rPr sz="3600">
                <a:solidFill>
                  <a:srgbClr val="FFFFFF"/>
                </a:solidFill>
                <a:latin typeface="+mn-lt"/>
                <a:ea typeface="+mn-ea"/>
                <a:cs typeface="+mn-cs"/>
                <a:sym typeface="Gill Sans"/>
              </a:rPr>
              <a:t>. The digital certificate certifies the ownership of a public key by the named subject of the certificate.   A CA is a </a:t>
            </a:r>
            <a:r>
              <a:rPr sz="3600">
                <a:solidFill>
                  <a:srgbClr val="FFFFFF"/>
                </a:solidFill>
                <a:latin typeface="+mn-lt"/>
                <a:ea typeface="+mn-ea"/>
                <a:cs typeface="+mn-cs"/>
                <a:sym typeface="Gill Sans"/>
                <a:hlinkClick r:id="rId3"/>
              </a:rPr>
              <a:t>trusted third party</a:t>
            </a:r>
            <a:r>
              <a:rPr sz="3600">
                <a:solidFill>
                  <a:srgbClr val="FFFFFF"/>
                </a:solidFill>
                <a:latin typeface="+mn-lt"/>
                <a:ea typeface="+mn-ea"/>
                <a:cs typeface="+mn-cs"/>
                <a:sym typeface="Gill Sans"/>
              </a:rPr>
              <a:t> that is trusted by both the owner of the certificate and the party relying upon the certificate. </a:t>
            </a:r>
          </a:p>
        </p:txBody>
      </p:sp>
    </p:spTree>
  </p:cSld>
  <p:clrMapOvr>
    <a:masterClrMapping/>
  </p:clrMapOvr>
  <p:transition xmlns:p14="http://schemas.microsoft.com/office/powerpoint/2010/mai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2" name="Snapshot 2008-09-30 12-32-52.jpg"/>
          <p:cNvPicPr/>
          <p:nvPr/>
        </p:nvPicPr>
        <p:blipFill>
          <a:blip r:embed="rId2">
            <a:extLst/>
          </a:blip>
          <a:stretch>
            <a:fillRect/>
          </a:stretch>
        </p:blipFill>
        <p:spPr>
          <a:xfrm>
            <a:off x="2349500" y="196030"/>
            <a:ext cx="11188700" cy="8752262"/>
          </a:xfrm>
          <a:prstGeom prst="rect">
            <a:avLst/>
          </a:prstGeom>
          <a:ln w="12700">
            <a:miter lim="400000"/>
          </a:ln>
        </p:spPr>
      </p:pic>
      <p:sp>
        <p:nvSpPr>
          <p:cNvPr id="643" name="Shape 643"/>
          <p:cNvSpPr/>
          <p:nvPr/>
        </p:nvSpPr>
        <p:spPr>
          <a:xfrm>
            <a:off x="2794000" y="2781300"/>
            <a:ext cx="10236200" cy="10160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0" tIns="0" rIns="0" bIns="0" anchor="ctr"/>
          <a:lstStyle>
            <a:lvl1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pPr lvl="0">
              <a:defRPr sz="1800">
                <a:solidFill>
                  <a:srgbClr val="000000"/>
                </a:solidFill>
                <a:effectLst/>
              </a:defRPr>
            </a:pPr>
            <a:r>
              <a:rPr sz="2600">
                <a:solidFill>
                  <a:srgbClr val="FFFFFF"/>
                </a:solidFill>
                <a:effectLst>
                  <a:outerShdw blurRad="38100" dist="12700" dir="5400000" rotWithShape="0">
                    <a:srgbClr val="000000">
                      <a:alpha val="50000"/>
                    </a:srgbClr>
                  </a:outerShdw>
                </a:effectLst>
              </a:rPr>
              <a:t>v</a:t>
            </a:r>
          </a:p>
        </p:txBody>
      </p:sp>
      <p:sp>
        <p:nvSpPr>
          <p:cNvPr id="644" name="Shape 644"/>
          <p:cNvSpPr/>
          <p:nvPr/>
        </p:nvSpPr>
        <p:spPr>
          <a:xfrm>
            <a:off x="2794000" y="2768600"/>
            <a:ext cx="10236200" cy="368300"/>
          </a:xfrm>
          <a:prstGeom prst="rect">
            <a:avLst/>
          </a:prstGeom>
          <a:solidFill>
            <a:srgbClr val="FF2600"/>
          </a:solidFill>
          <a:ln w="25400">
            <a:miter lim="400000"/>
          </a:ln>
        </p:spPr>
        <p:txBody>
          <a:bodyPr lIns="0" tIns="0" rIns="0" bIns="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645" name="Shape 645"/>
          <p:cNvSpPr/>
          <p:nvPr/>
        </p:nvSpPr>
        <p:spPr>
          <a:xfrm>
            <a:off x="114299" y="8661400"/>
            <a:ext cx="368302" cy="3683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blipFill>
            <a:blip r:embed="rId3"/>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cSld>
  <p:clrMapOvr>
    <a:masterClrMapping/>
  </p:clrMapOvr>
  <p:transition xmlns:p14="http://schemas.microsoft.com/office/powerpoint/2010/mai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Summary</a:t>
            </a:r>
          </a:p>
        </p:txBody>
      </p:sp>
      <p:sp>
        <p:nvSpPr>
          <p:cNvPr id="648" name="Shape 648"/>
          <p:cNvSpPr>
            <a:spLocks noGrp="1"/>
          </p:cNvSpPr>
          <p:nvPr>
            <p:ph type="body" idx="1"/>
          </p:nvPr>
        </p:nvSpPr>
        <p:spPr>
          <a:xfrm>
            <a:off x="1155700" y="2603500"/>
            <a:ext cx="13931900" cy="4889500"/>
          </a:xfrm>
          <a:prstGeom prst="rect">
            <a:avLst/>
          </a:prstGeom>
        </p:spPr>
        <p:txBody>
          <a:bodyPr/>
          <a:lstStyle/>
          <a:p>
            <a:pPr lvl="0">
              <a:defRPr sz="1800">
                <a:solidFill>
                  <a:srgbClr val="000000"/>
                </a:solidFill>
              </a:defRPr>
            </a:pPr>
            <a:r>
              <a:rPr sz="3600">
                <a:solidFill>
                  <a:srgbClr val="FFFFFF"/>
                </a:solidFill>
              </a:rPr>
              <a:t>Message Confidentiality / Message Integrity</a:t>
            </a:r>
          </a:p>
          <a:p>
            <a:pPr lvl="0">
              <a:defRPr sz="1800">
                <a:solidFill>
                  <a:srgbClr val="000000"/>
                </a:solidFill>
              </a:defRPr>
            </a:pPr>
            <a:r>
              <a:rPr sz="3600">
                <a:solidFill>
                  <a:srgbClr val="FFFFFF"/>
                </a:solidFill>
              </a:rPr>
              <a:t>Encrypting  / Decrypting</a:t>
            </a:r>
          </a:p>
          <a:p>
            <a:pPr lvl="0">
              <a:defRPr sz="1800">
                <a:solidFill>
                  <a:srgbClr val="000000"/>
                </a:solidFill>
              </a:defRPr>
            </a:pPr>
            <a:r>
              <a:rPr sz="3600">
                <a:solidFill>
                  <a:srgbClr val="FFFFFF"/>
                </a:solidFill>
              </a:rPr>
              <a:t>Message digests and message signing</a:t>
            </a:r>
          </a:p>
          <a:p>
            <a:pPr lvl="0">
              <a:defRPr sz="1800">
                <a:solidFill>
                  <a:srgbClr val="000000"/>
                </a:solidFill>
              </a:defRPr>
            </a:pPr>
            <a:r>
              <a:rPr sz="3600">
                <a:solidFill>
                  <a:srgbClr val="FFFFFF"/>
                </a:solidFill>
              </a:rPr>
              <a:t>Shared Secret Key / Public Private Key</a:t>
            </a:r>
          </a:p>
        </p:txBody>
      </p:sp>
      <p:sp>
        <p:nvSpPr>
          <p:cNvPr id="649" name="Shape 649"/>
          <p:cNvSpPr/>
          <p:nvPr/>
        </p:nvSpPr>
        <p:spPr>
          <a:xfrm>
            <a:off x="1116148" y="7918450"/>
            <a:ext cx="14020801"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200">
                <a:solidFill>
                  <a:srgbClr val="FFFB00"/>
                </a:solidFill>
                <a:latin typeface="+mn-lt"/>
                <a:ea typeface="+mn-ea"/>
                <a:cs typeface="+mn-cs"/>
                <a:sym typeface="Gill Sans"/>
                <a:hlinkClick r:id="rId2"/>
              </a:defRPr>
            </a:lvl1pPr>
          </a:lstStyle>
          <a:p>
            <a:pPr lvl="0">
              <a:defRPr sz="1800">
                <a:solidFill>
                  <a:srgbClr val="000000"/>
                </a:solidFill>
              </a:defRPr>
            </a:pPr>
            <a:r>
              <a:rPr sz="3200">
                <a:solidFill>
                  <a:srgbClr val="FFFB00"/>
                </a:solidFill>
                <a:hlinkClick r:id="rId2"/>
              </a:rPr>
              <a:t>Gambling with Secrets: http://www.youtube.com/playlist?list=PLB4D701646DAF0817</a:t>
            </a:r>
          </a:p>
        </p:txBody>
      </p:sp>
    </p:spTree>
  </p:cSld>
  <p:clrMapOvr>
    <a:masterClrMapping/>
  </p:clrMapOvr>
  <p:transition xmlns:p14="http://schemas.microsoft.com/office/powerpoint/2010/mai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400">
                <a:solidFill>
                  <a:srgbClr val="00F900"/>
                </a:solidFill>
              </a:rPr>
              <a:t>Reuse of these materials</a:t>
            </a:r>
          </a:p>
        </p:txBody>
      </p:sp>
      <p:sp>
        <p:nvSpPr>
          <p:cNvPr id="652" name="Shape 652"/>
          <p:cNvSpPr>
            <a:spLocks noGrp="1"/>
          </p:cNvSpPr>
          <p:nvPr>
            <p:ph type="body" idx="1"/>
          </p:nvPr>
        </p:nvSpPr>
        <p:spPr>
          <a:prstGeom prst="rect">
            <a:avLst/>
          </a:prstGeom>
        </p:spPr>
        <p:txBody>
          <a:bodyPr/>
          <a:lstStyle/>
          <a:p>
            <a:pPr lvl="0">
              <a:defRPr sz="1800">
                <a:solidFill>
                  <a:srgbClr val="000000"/>
                </a:solidFill>
              </a:defRPr>
            </a:pPr>
            <a:r>
              <a:rPr sz="3400">
                <a:solidFill>
                  <a:srgbClr val="FFFFFF"/>
                </a:solidFill>
              </a:rPr>
              <a:t>I intend for these materials to be reusable as open educational resources for those who would do so in a responsible manner</a:t>
            </a:r>
          </a:p>
          <a:p>
            <a:pPr lvl="0">
              <a:defRPr sz="1800">
                <a:solidFill>
                  <a:srgbClr val="000000"/>
                </a:solidFill>
              </a:defRPr>
            </a:pPr>
            <a:r>
              <a:rPr sz="3400">
                <a:solidFill>
                  <a:srgbClr val="FFFFFF"/>
                </a:solidFill>
              </a:rPr>
              <a:t>Please contact me if you are interested in reusing or remixing these materials in your own teaching or educational context</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p:nvPr/>
        </p:nvSpPr>
        <p:spPr>
          <a:xfrm>
            <a:off x="393700" y="952500"/>
            <a:ext cx="899041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http://en.wikipedia.org/wiki/Colossus_computer</a:t>
            </a:r>
          </a:p>
        </p:txBody>
      </p:sp>
      <p:pic>
        <p:nvPicPr>
          <p:cNvPr id="91" name="Colossus.png"/>
          <p:cNvPicPr/>
          <p:nvPr/>
        </p:nvPicPr>
        <p:blipFill>
          <a:blip r:embed="rId2">
            <a:extLst/>
          </a:blip>
          <a:stretch>
            <a:fillRect/>
          </a:stretch>
        </p:blipFill>
        <p:spPr>
          <a:xfrm>
            <a:off x="1143000" y="2095500"/>
            <a:ext cx="7481873" cy="4953000"/>
          </a:xfrm>
          <a:prstGeom prst="rect">
            <a:avLst/>
          </a:prstGeom>
          <a:ln w="12700">
            <a:miter lim="400000"/>
          </a:ln>
        </p:spPr>
      </p:pic>
      <p:pic>
        <p:nvPicPr>
          <p:cNvPr id="92" name="ColossusRebuild_11.png"/>
          <p:cNvPicPr/>
          <p:nvPr/>
        </p:nvPicPr>
        <p:blipFill>
          <a:blip r:embed="rId3">
            <a:extLst/>
          </a:blip>
          <a:stretch>
            <a:fillRect/>
          </a:stretch>
        </p:blipFill>
        <p:spPr>
          <a:xfrm>
            <a:off x="9245388" y="2260600"/>
            <a:ext cx="5524712" cy="5461001"/>
          </a:xfrm>
          <a:prstGeom prst="rect">
            <a:avLst/>
          </a:prstGeom>
          <a:ln w="12700">
            <a:miter lim="400000"/>
          </a:ln>
        </p:spPr>
      </p:pic>
      <p:sp>
        <p:nvSpPr>
          <p:cNvPr id="93" name="Shape 93"/>
          <p:cNvSpPr/>
          <p:nvPr/>
        </p:nvSpPr>
        <p:spPr>
          <a:xfrm>
            <a:off x="8267700" y="8128000"/>
            <a:ext cx="709441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http://en.wikipedia.org/wiki/Tony_Sale</a:t>
            </a: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IMG_1364.jpg"/>
          <p:cNvPicPr/>
          <p:nvPr/>
        </p:nvPicPr>
        <p:blipFill>
          <a:blip r:embed="rId2">
            <a:extLst/>
          </a:blip>
          <a:stretch>
            <a:fillRect/>
          </a:stretch>
        </p:blipFill>
        <p:spPr>
          <a:xfrm>
            <a:off x="-927100" y="-838875"/>
            <a:ext cx="21120101" cy="15774076"/>
          </a:xfrm>
          <a:prstGeom prst="rect">
            <a:avLst/>
          </a:prstGeom>
          <a:ln w="12700">
            <a:miter lim="400000"/>
          </a:ln>
        </p:spPr>
      </p:pic>
      <p:pic>
        <p:nvPicPr>
          <p:cNvPr id="96" name="trinity-hacking-hd-cropscale-302x250.png"/>
          <p:cNvPicPr/>
          <p:nvPr/>
        </p:nvPicPr>
        <p:blipFill>
          <a:blip r:embed="rId3">
            <a:extLst/>
          </a:blip>
          <a:stretch>
            <a:fillRect/>
          </a:stretch>
        </p:blipFill>
        <p:spPr>
          <a:xfrm>
            <a:off x="11063020" y="6952955"/>
            <a:ext cx="2120901" cy="1755713"/>
          </a:xfrm>
          <a:prstGeom prst="rect">
            <a:avLst/>
          </a:prstGeom>
          <a:ln w="12700">
            <a:miter lim="400000"/>
          </a:ln>
        </p:spPr>
      </p:pic>
      <p:pic>
        <p:nvPicPr>
          <p:cNvPr id="97" name="trinity-nmapscreen-hd-cropscale-418x250.png"/>
          <p:cNvPicPr/>
          <p:nvPr/>
        </p:nvPicPr>
        <p:blipFill>
          <a:blip r:embed="rId4">
            <a:extLst/>
          </a:blip>
          <a:stretch>
            <a:fillRect/>
          </a:stretch>
        </p:blipFill>
        <p:spPr>
          <a:xfrm>
            <a:off x="13169900" y="6946900"/>
            <a:ext cx="2718004" cy="1625601"/>
          </a:xfrm>
          <a:prstGeom prst="rect">
            <a:avLst/>
          </a:prstGeom>
          <a:ln w="12700">
            <a:miter lim="400000"/>
          </a:ln>
        </p:spPr>
      </p:pic>
      <p:sp>
        <p:nvSpPr>
          <p:cNvPr id="98" name="Shape 98"/>
          <p:cNvSpPr/>
          <p:nvPr/>
        </p:nvSpPr>
        <p:spPr>
          <a:xfrm>
            <a:off x="2294632" y="7848600"/>
            <a:ext cx="530624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5DE"/>
                </a:solidFill>
                <a:latin typeface="+mn-lt"/>
                <a:ea typeface="+mn-ea"/>
                <a:cs typeface="+mn-cs"/>
                <a:sym typeface="Gill Sans"/>
              </a:defRPr>
            </a:lvl1pPr>
          </a:lstStyle>
          <a:p>
            <a:pPr lvl="0">
              <a:defRPr sz="1800">
                <a:solidFill>
                  <a:srgbClr val="000000"/>
                </a:solidFill>
              </a:defRPr>
            </a:pPr>
            <a:r>
              <a:rPr sz="3600">
                <a:solidFill>
                  <a:srgbClr val="00F5DE"/>
                </a:solidFill>
              </a:rPr>
              <a:t>http://nmap.org/movies.html</a:t>
            </a:r>
          </a:p>
        </p:txBody>
      </p:sp>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3219</Words>
  <Application>Microsoft Macintosh PowerPoint</Application>
  <PresentationFormat>Custom</PresentationFormat>
  <Paragraphs>421</Paragraphs>
  <Slides>78</Slides>
  <Notes>0</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White</vt:lpstr>
      <vt:lpstr>Security</vt:lpstr>
      <vt:lpstr>PowerPoint Presentation</vt:lpstr>
      <vt:lpstr>Lets Meet some Nice People</vt:lpstr>
      <vt:lpstr>People With Bad Intent</vt:lpstr>
      <vt:lpstr>Paranoia</vt:lpstr>
      <vt:lpstr>Alan Turing and Bletchley Park</vt:lpstr>
      <vt:lpstr>PowerPoint Presentation</vt:lpstr>
      <vt:lpstr>PowerPoint Presentation</vt:lpstr>
      <vt:lpstr>PowerPoint Presentation</vt:lpstr>
      <vt:lpstr>Security is always a Tradeoff</vt:lpstr>
      <vt:lpstr>Terminology</vt:lpstr>
      <vt:lpstr>Ensuring Confidentiality Encryption and Decryption</vt:lpstr>
      <vt:lpstr>Terminology</vt:lpstr>
      <vt:lpstr>Terminology</vt:lpstr>
      <vt:lpstr>Two Kinds of Systems</vt:lpstr>
      <vt:lpstr>PowerPoint Presentation</vt:lpstr>
      <vt:lpstr>Caesar Cipher</vt:lpstr>
      <vt:lpstr>PowerPoint Presentation</vt:lpstr>
      <vt:lpstr>PowerPoint Presentation</vt:lpstr>
      <vt:lpstr>Break the Code I</vt:lpstr>
      <vt:lpstr>Break the Code I</vt:lpstr>
      <vt:lpstr>Break the Code II</vt:lpstr>
      <vt:lpstr>Break the Code II</vt:lpstr>
      <vt:lpstr>Cryptographic Hashes Integrity</vt:lpstr>
      <vt:lpstr>Terminology</vt:lpstr>
      <vt:lpstr>Cryptographic Hash</vt:lpstr>
      <vt:lpstr>PowerPoint Presentation</vt:lpstr>
      <vt:lpstr>PowerPoint Presentation</vt:lpstr>
      <vt:lpstr>Hashes for Passwords</vt:lpstr>
      <vt:lpstr>PowerPoint Presentation</vt:lpstr>
      <vt:lpstr>Digital Signatures Message Integrity</vt:lpstr>
      <vt:lpstr>Message Integrity</vt:lpstr>
      <vt:lpstr>PowerPoint Presentation</vt:lpstr>
      <vt:lpstr>Simple Message Signing</vt:lpstr>
      <vt:lpstr>Receiving a Signed Message</vt:lpstr>
      <vt:lpstr>PowerPoint Presentation</vt:lpstr>
      <vt:lpstr>PowerPoint Presentation</vt:lpstr>
      <vt:lpstr>PowerPoint Presentation</vt:lpstr>
      <vt:lpstr>PowerPoint Presentation</vt:lpstr>
      <vt:lpstr>Security for TCP</vt:lpstr>
      <vt:lpstr>PowerPoint Presentation</vt:lpstr>
      <vt:lpstr>Transport Layer Security (TLS)</vt:lpstr>
      <vt:lpstr>PowerPoint Presentation</vt:lpstr>
      <vt:lpstr>PowerPoint Presentation</vt:lpstr>
      <vt:lpstr>Web-Scale Secret Management Public Key Encryption</vt:lpstr>
      <vt:lpstr>Secret Key Shortcomings</vt:lpstr>
      <vt:lpstr>Establishing Keys at a Distance</vt:lpstr>
      <vt:lpstr>PowerPoint Presentation</vt:lpstr>
      <vt:lpstr>Public Key</vt:lpstr>
      <vt:lpstr>Generating Public/Private Pairs</vt:lpstr>
      <vt:lpstr>Public Key Math (light)</vt:lpstr>
      <vt:lpstr>Public Key Math (light)</vt:lpstr>
      <vt:lpstr>RSA Encryption</vt:lpstr>
      <vt:lpstr>RSA Math (Light)</vt:lpstr>
      <vt:lpstr>PowerPoint Presentation</vt:lpstr>
      <vt:lpstr>PowerPoint Presentation</vt:lpstr>
      <vt:lpstr>PowerPoint Presentation</vt:lpstr>
      <vt:lpstr>PowerPoint Presentation</vt:lpstr>
      <vt:lpstr>Certificate Authorities Integrity</vt:lpstr>
      <vt:lpstr>PowerPoint Presentation</vt:lpstr>
      <vt:lpstr>PowerPoint Presentation</vt:lpstr>
      <vt:lpstr>PowerPoint Presentation</vt:lpstr>
      <vt:lpstr>Public-Key Issues</vt:lpstr>
      <vt:lpstr>Digital Certificates</vt:lpstr>
      <vt:lpstr>Certificate Authority (CA)</vt:lpstr>
      <vt:lpstr>PowerPoint Presentation</vt:lpstr>
      <vt:lpstr>PowerPoint Presentation</vt:lpstr>
      <vt:lpstr>Public/Private Keys for Signing</vt:lpstr>
      <vt:lpstr>PowerPoint Presentation</vt:lpstr>
      <vt:lpstr>PowerPoint Presentation</vt:lpstr>
      <vt:lpstr>PowerPoint Presentation</vt:lpstr>
      <vt:lpstr>PowerPoint Presentation</vt:lpstr>
      <vt:lpstr>PowerPoint Presentation</vt:lpstr>
      <vt:lpstr>PowerPoint Presentation</vt:lpstr>
      <vt:lpstr>Certificate Authority (CA)</vt:lpstr>
      <vt:lpstr>PowerPoint Presentation</vt:lpstr>
      <vt:lpstr>Summary</vt:lpstr>
      <vt:lpstr>Reuse of these materials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dc:title>
  <cp:lastModifiedBy>Charles Severance</cp:lastModifiedBy>
  <cp:revision>1</cp:revision>
  <dcterms:modified xsi:type="dcterms:W3CDTF">2014-08-11T11:42:41Z</dcterms:modified>
</cp:coreProperties>
</file>